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1" d="100"/>
          <a:sy n="71" d="100"/>
        </p:scale>
        <p:origin x="-120" y="-3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x-non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smtClean="0"/>
              <a:t>Click to edit Master subtitle style</a:t>
            </a:r>
            <a:endParaRPr lang="en-US"/>
          </a:p>
        </p:txBody>
      </p:sp>
      <p:sp>
        <p:nvSpPr>
          <p:cNvPr id="4" name="Date Placeholder 3"/>
          <p:cNvSpPr>
            <a:spLocks noGrp="1"/>
          </p:cNvSpPr>
          <p:nvPr>
            <p:ph type="dt" sz="half" idx="10"/>
          </p:nvPr>
        </p:nvSpPr>
        <p:spPr/>
        <p:txBody>
          <a:bodyPr/>
          <a:lstStyle/>
          <a:p>
            <a:fld id="{D3AD306C-57DF-394F-A424-D35E190EB705}" type="datetimeFigureOut">
              <a:rPr lang="en-US" smtClean="0"/>
              <a:t>04/05/2016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21E4E6-BB89-714A-A52C-291AC70E8E76}" type="slidenum">
              <a:rPr lang="en-US" smtClean="0"/>
              <a:t>‹#›</a:t>
            </a:fld>
            <a:endParaRPr lang="en-US"/>
          </a:p>
        </p:txBody>
      </p:sp>
    </p:spTree>
    <p:extLst>
      <p:ext uri="{BB962C8B-B14F-4D97-AF65-F5344CB8AC3E}">
        <p14:creationId xmlns:p14="http://schemas.microsoft.com/office/powerpoint/2010/main" val="3334249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D3AD306C-57DF-394F-A424-D35E190EB705}" type="datetimeFigureOut">
              <a:rPr lang="en-US" smtClean="0"/>
              <a:t>04/05/2016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21E4E6-BB89-714A-A52C-291AC70E8E76}" type="slidenum">
              <a:rPr lang="en-US" smtClean="0"/>
              <a:t>‹#›</a:t>
            </a:fld>
            <a:endParaRPr lang="en-US"/>
          </a:p>
        </p:txBody>
      </p:sp>
    </p:spTree>
    <p:extLst>
      <p:ext uri="{BB962C8B-B14F-4D97-AF65-F5344CB8AC3E}">
        <p14:creationId xmlns:p14="http://schemas.microsoft.com/office/powerpoint/2010/main" val="970495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x-non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D3AD306C-57DF-394F-A424-D35E190EB705}" type="datetimeFigureOut">
              <a:rPr lang="en-US" smtClean="0"/>
              <a:t>04/05/2016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21E4E6-BB89-714A-A52C-291AC70E8E76}" type="slidenum">
              <a:rPr lang="en-US" smtClean="0"/>
              <a:t>‹#›</a:t>
            </a:fld>
            <a:endParaRPr lang="en-US"/>
          </a:p>
        </p:txBody>
      </p:sp>
    </p:spTree>
    <p:extLst>
      <p:ext uri="{BB962C8B-B14F-4D97-AF65-F5344CB8AC3E}">
        <p14:creationId xmlns:p14="http://schemas.microsoft.com/office/powerpoint/2010/main" val="561679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D3AD306C-57DF-394F-A424-D35E190EB705}" type="datetimeFigureOut">
              <a:rPr lang="en-US" smtClean="0"/>
              <a:t>04/05/2016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21E4E6-BB89-714A-A52C-291AC70E8E76}" type="slidenum">
              <a:rPr lang="en-US" smtClean="0"/>
              <a:t>‹#›</a:t>
            </a:fld>
            <a:endParaRPr lang="en-US"/>
          </a:p>
        </p:txBody>
      </p:sp>
    </p:spTree>
    <p:extLst>
      <p:ext uri="{BB962C8B-B14F-4D97-AF65-F5344CB8AC3E}">
        <p14:creationId xmlns:p14="http://schemas.microsoft.com/office/powerpoint/2010/main" val="3657356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x-non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Click to edit Master text styles</a:t>
            </a:r>
          </a:p>
        </p:txBody>
      </p:sp>
      <p:sp>
        <p:nvSpPr>
          <p:cNvPr id="4" name="Date Placeholder 3"/>
          <p:cNvSpPr>
            <a:spLocks noGrp="1"/>
          </p:cNvSpPr>
          <p:nvPr>
            <p:ph type="dt" sz="half" idx="10"/>
          </p:nvPr>
        </p:nvSpPr>
        <p:spPr/>
        <p:txBody>
          <a:bodyPr/>
          <a:lstStyle/>
          <a:p>
            <a:fld id="{D3AD306C-57DF-394F-A424-D35E190EB705}" type="datetimeFigureOut">
              <a:rPr lang="en-US" smtClean="0"/>
              <a:t>04/05/2016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21E4E6-BB89-714A-A52C-291AC70E8E76}" type="slidenum">
              <a:rPr lang="en-US" smtClean="0"/>
              <a:t>‹#›</a:t>
            </a:fld>
            <a:endParaRPr lang="en-US"/>
          </a:p>
        </p:txBody>
      </p:sp>
    </p:spTree>
    <p:extLst>
      <p:ext uri="{BB962C8B-B14F-4D97-AF65-F5344CB8AC3E}">
        <p14:creationId xmlns:p14="http://schemas.microsoft.com/office/powerpoint/2010/main" val="656003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Date Placeholder 4"/>
          <p:cNvSpPr>
            <a:spLocks noGrp="1"/>
          </p:cNvSpPr>
          <p:nvPr>
            <p:ph type="dt" sz="half" idx="10"/>
          </p:nvPr>
        </p:nvSpPr>
        <p:spPr/>
        <p:txBody>
          <a:bodyPr/>
          <a:lstStyle/>
          <a:p>
            <a:fld id="{D3AD306C-57DF-394F-A424-D35E190EB705}" type="datetimeFigureOut">
              <a:rPr lang="en-US" smtClean="0"/>
              <a:t>04/05/2016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21E4E6-BB89-714A-A52C-291AC70E8E76}" type="slidenum">
              <a:rPr lang="en-US" smtClean="0"/>
              <a:t>‹#›</a:t>
            </a:fld>
            <a:endParaRPr lang="en-US"/>
          </a:p>
        </p:txBody>
      </p:sp>
    </p:spTree>
    <p:extLst>
      <p:ext uri="{BB962C8B-B14F-4D97-AF65-F5344CB8AC3E}">
        <p14:creationId xmlns:p14="http://schemas.microsoft.com/office/powerpoint/2010/main" val="899383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7" name="Date Placeholder 6"/>
          <p:cNvSpPr>
            <a:spLocks noGrp="1"/>
          </p:cNvSpPr>
          <p:nvPr>
            <p:ph type="dt" sz="half" idx="10"/>
          </p:nvPr>
        </p:nvSpPr>
        <p:spPr/>
        <p:txBody>
          <a:bodyPr/>
          <a:lstStyle/>
          <a:p>
            <a:fld id="{D3AD306C-57DF-394F-A424-D35E190EB705}" type="datetimeFigureOut">
              <a:rPr lang="en-US" smtClean="0"/>
              <a:t>04/05/2016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21E4E6-BB89-714A-A52C-291AC70E8E76}" type="slidenum">
              <a:rPr lang="en-US" smtClean="0"/>
              <a:t>‹#›</a:t>
            </a:fld>
            <a:endParaRPr lang="en-US"/>
          </a:p>
        </p:txBody>
      </p:sp>
    </p:spTree>
    <p:extLst>
      <p:ext uri="{BB962C8B-B14F-4D97-AF65-F5344CB8AC3E}">
        <p14:creationId xmlns:p14="http://schemas.microsoft.com/office/powerpoint/2010/main" val="3625633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Date Placeholder 2"/>
          <p:cNvSpPr>
            <a:spLocks noGrp="1"/>
          </p:cNvSpPr>
          <p:nvPr>
            <p:ph type="dt" sz="half" idx="10"/>
          </p:nvPr>
        </p:nvSpPr>
        <p:spPr/>
        <p:txBody>
          <a:bodyPr/>
          <a:lstStyle/>
          <a:p>
            <a:fld id="{D3AD306C-57DF-394F-A424-D35E190EB705}" type="datetimeFigureOut">
              <a:rPr lang="en-US" smtClean="0"/>
              <a:t>04/05/2016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21E4E6-BB89-714A-A52C-291AC70E8E76}" type="slidenum">
              <a:rPr lang="en-US" smtClean="0"/>
              <a:t>‹#›</a:t>
            </a:fld>
            <a:endParaRPr lang="en-US"/>
          </a:p>
        </p:txBody>
      </p:sp>
    </p:spTree>
    <p:extLst>
      <p:ext uri="{BB962C8B-B14F-4D97-AF65-F5344CB8AC3E}">
        <p14:creationId xmlns:p14="http://schemas.microsoft.com/office/powerpoint/2010/main" val="3611896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AD306C-57DF-394F-A424-D35E190EB705}" type="datetimeFigureOut">
              <a:rPr lang="en-US" smtClean="0"/>
              <a:t>04/05/2016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21E4E6-BB89-714A-A52C-291AC70E8E76}" type="slidenum">
              <a:rPr lang="en-US" smtClean="0"/>
              <a:t>‹#›</a:t>
            </a:fld>
            <a:endParaRPr lang="en-US"/>
          </a:p>
        </p:txBody>
      </p:sp>
    </p:spTree>
    <p:extLst>
      <p:ext uri="{BB962C8B-B14F-4D97-AF65-F5344CB8AC3E}">
        <p14:creationId xmlns:p14="http://schemas.microsoft.com/office/powerpoint/2010/main" val="2330436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x-non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D3AD306C-57DF-394F-A424-D35E190EB705}" type="datetimeFigureOut">
              <a:rPr lang="en-US" smtClean="0"/>
              <a:t>04/05/2016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21E4E6-BB89-714A-A52C-291AC70E8E76}" type="slidenum">
              <a:rPr lang="en-US" smtClean="0"/>
              <a:t>‹#›</a:t>
            </a:fld>
            <a:endParaRPr lang="en-US"/>
          </a:p>
        </p:txBody>
      </p:sp>
    </p:spTree>
    <p:extLst>
      <p:ext uri="{BB962C8B-B14F-4D97-AF65-F5344CB8AC3E}">
        <p14:creationId xmlns:p14="http://schemas.microsoft.com/office/powerpoint/2010/main" val="2255766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x-non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D3AD306C-57DF-394F-A424-D35E190EB705}" type="datetimeFigureOut">
              <a:rPr lang="en-US" smtClean="0"/>
              <a:t>04/05/2016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21E4E6-BB89-714A-A52C-291AC70E8E76}" type="slidenum">
              <a:rPr lang="en-US" smtClean="0"/>
              <a:t>‹#›</a:t>
            </a:fld>
            <a:endParaRPr lang="en-US"/>
          </a:p>
        </p:txBody>
      </p:sp>
    </p:spTree>
    <p:extLst>
      <p:ext uri="{BB962C8B-B14F-4D97-AF65-F5344CB8AC3E}">
        <p14:creationId xmlns:p14="http://schemas.microsoft.com/office/powerpoint/2010/main" val="28626616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x-none"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AD306C-57DF-394F-A424-D35E190EB705}" type="datetimeFigureOut">
              <a:rPr lang="en-US" smtClean="0"/>
              <a:t>04/05/2016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21E4E6-BB89-714A-A52C-291AC70E8E76}" type="slidenum">
              <a:rPr lang="en-US" smtClean="0"/>
              <a:t>‹#›</a:t>
            </a:fld>
            <a:endParaRPr lang="en-US"/>
          </a:p>
        </p:txBody>
      </p:sp>
    </p:spTree>
    <p:extLst>
      <p:ext uri="{BB962C8B-B14F-4D97-AF65-F5344CB8AC3E}">
        <p14:creationId xmlns:p14="http://schemas.microsoft.com/office/powerpoint/2010/main" val="19361992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 Id="rId3" Type="http://schemas.microsoft.com/office/2007/relationships/hdphoto" Target="../media/hdphoto6.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 Id="rId3" Type="http://schemas.microsoft.com/office/2007/relationships/hdphoto" Target="../media/hdphoto7.wd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eg"/><Relationship Id="rId3" Type="http://schemas.microsoft.com/office/2007/relationships/hdphoto" Target="../media/hdphoto8.wdp"/></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5.png"/><Relationship Id="rId5" Type="http://schemas.openxmlformats.org/officeDocument/2006/relationships/image" Target="../media/image6.jpeg"/><Relationship Id="rId6" Type="http://schemas.microsoft.com/office/2007/relationships/hdphoto" Target="../media/hdphoto3.wdp"/><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eg"/><Relationship Id="rId3" Type="http://schemas.microsoft.com/office/2007/relationships/hdphoto" Target="../media/hdphoto4.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eg"/><Relationship Id="rId3"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2: Biodiversity</a:t>
            </a:r>
            <a:endParaRPr lang="en-GB" b="1" dirty="0">
              <a:latin typeface="Arial" pitchFamily="34" charset="0"/>
              <a:cs typeface="Arial" pitchFamily="34" charset="0"/>
            </a:endParaRPr>
          </a:p>
        </p:txBody>
      </p:sp>
      <p:sp>
        <p:nvSpPr>
          <p:cNvPr id="5" name="TextBox 4"/>
          <p:cNvSpPr txBox="1"/>
          <p:nvPr/>
        </p:nvSpPr>
        <p:spPr>
          <a:xfrm>
            <a:off x="179512" y="658871"/>
            <a:ext cx="4248472" cy="15696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4.2.1 How Biodiversity can be considered at different levels</a:t>
            </a:r>
          </a:p>
          <a:p>
            <a:r>
              <a:rPr lang="en-GB" sz="1200" dirty="0" smtClean="0"/>
              <a:t>Know that biodiversity can be considered at a habitat, species and genetic level;</a:t>
            </a:r>
          </a:p>
          <a:p>
            <a:r>
              <a:rPr lang="en-GB" sz="1200" dirty="0" smtClean="0"/>
              <a:t>Know that species diversity includes species richness and species evenness;</a:t>
            </a:r>
          </a:p>
          <a:p>
            <a:r>
              <a:rPr lang="en-GB" sz="1200" dirty="0" smtClean="0"/>
              <a:t>Know how to measure species evenness and species richness in a habitat;</a:t>
            </a:r>
          </a:p>
          <a:p>
            <a:r>
              <a:rPr lang="en-GB" sz="1200" dirty="0" smtClean="0"/>
              <a:t>Be able to use and interpret the Simpson’s Index of Diversity.</a:t>
            </a:r>
          </a:p>
        </p:txBody>
      </p:sp>
      <p:sp>
        <p:nvSpPr>
          <p:cNvPr id="8" name="TextBox 7"/>
          <p:cNvSpPr txBox="1"/>
          <p:nvPr/>
        </p:nvSpPr>
        <p:spPr>
          <a:xfrm>
            <a:off x="4572000" y="658872"/>
            <a:ext cx="4392488" cy="664046"/>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Key words: species; alleles; genetic biodiversity; habitat biodiversity; species biodiversity; species evenness; species richness; Simpson’s Diversity Index; polymorphic; gene loci;</a:t>
            </a:r>
          </a:p>
        </p:txBody>
      </p:sp>
      <p:sp>
        <p:nvSpPr>
          <p:cNvPr id="2" name="TextBox 1"/>
          <p:cNvSpPr txBox="1"/>
          <p:nvPr/>
        </p:nvSpPr>
        <p:spPr>
          <a:xfrm>
            <a:off x="179512" y="2360083"/>
            <a:ext cx="4248472" cy="438150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Define habitat biodiversity:</a:t>
            </a:r>
          </a:p>
          <a:p>
            <a:endParaRPr lang="en-GB" sz="1200" dirty="0"/>
          </a:p>
          <a:p>
            <a:r>
              <a:rPr lang="en-GB" sz="1200" dirty="0" smtClean="0"/>
              <a:t>Species biodiversity has two components.</a:t>
            </a:r>
          </a:p>
          <a:p>
            <a:r>
              <a:rPr lang="en-GB" sz="1200" dirty="0" smtClean="0"/>
              <a:t>Give the correct terms for the the following definitions:</a:t>
            </a:r>
          </a:p>
          <a:p>
            <a:r>
              <a:rPr lang="en-GB" sz="1200" dirty="0"/>
              <a:t>	</a:t>
            </a:r>
            <a:r>
              <a:rPr lang="en-GB" sz="1200" dirty="0" smtClean="0"/>
              <a:t>		- The number of different species living in a 			particular area</a:t>
            </a:r>
          </a:p>
          <a:p>
            <a:endParaRPr lang="en-GB" sz="1200" dirty="0"/>
          </a:p>
          <a:p>
            <a:r>
              <a:rPr lang="en-GB" sz="1200" dirty="0" smtClean="0"/>
              <a:t>			- The relative number of individuals of each 			species living in a particular area</a:t>
            </a:r>
          </a:p>
          <a:p>
            <a:endParaRPr lang="en-GB" sz="1200" dirty="0"/>
          </a:p>
          <a:p>
            <a:r>
              <a:rPr lang="en-GB" sz="1200" dirty="0" smtClean="0"/>
              <a:t>Define genetic diversity:</a:t>
            </a:r>
          </a:p>
          <a:p>
            <a:endParaRPr lang="en-GB" sz="1200" dirty="0"/>
          </a:p>
          <a:p>
            <a:endParaRPr lang="en-GB" sz="1200" dirty="0" smtClean="0"/>
          </a:p>
          <a:p>
            <a:r>
              <a:rPr lang="en-GB" sz="1200" dirty="0" smtClean="0"/>
              <a:t>The Simpson’s Diversity Index can be used to calculate species diversity.</a:t>
            </a:r>
            <a:r>
              <a:rPr lang="el-GR" sz="1200" dirty="0"/>
              <a:t> </a:t>
            </a:r>
            <a:endParaRPr lang="el-GR" sz="1200" dirty="0" smtClean="0"/>
          </a:p>
          <a:p>
            <a:r>
              <a:rPr lang="el-GR" sz="1200" dirty="0"/>
              <a:t>	</a:t>
            </a:r>
            <a:r>
              <a:rPr lang="el-GR" sz="1200" dirty="0" smtClean="0"/>
              <a:t>		D </a:t>
            </a:r>
            <a:r>
              <a:rPr lang="el-GR" sz="1200" dirty="0"/>
              <a:t>= 1 - Σ (n/N)</a:t>
            </a:r>
            <a:r>
              <a:rPr lang="el-GR" sz="1200" dirty="0" smtClean="0"/>
              <a:t>2</a:t>
            </a:r>
          </a:p>
          <a:p>
            <a:r>
              <a:rPr lang="el-GR" sz="1200" dirty="0" smtClean="0"/>
              <a:t>What do the following mean:</a:t>
            </a:r>
          </a:p>
          <a:p>
            <a:r>
              <a:rPr lang="el-GR" sz="1200" dirty="0" smtClean="0"/>
              <a:t>Σ -</a:t>
            </a:r>
          </a:p>
          <a:p>
            <a:r>
              <a:rPr lang="el-GR" sz="1200" dirty="0" smtClean="0"/>
              <a:t>D - </a:t>
            </a:r>
          </a:p>
          <a:p>
            <a:r>
              <a:rPr lang="el-GR" sz="1200" dirty="0" smtClean="0"/>
              <a:t>N –</a:t>
            </a:r>
          </a:p>
          <a:p>
            <a:r>
              <a:rPr lang="en-US" sz="1200" dirty="0"/>
              <a:t>n</a:t>
            </a:r>
            <a:r>
              <a:rPr lang="el-GR" sz="1200" dirty="0" smtClean="0"/>
              <a:t> –</a:t>
            </a:r>
          </a:p>
          <a:p>
            <a:r>
              <a:rPr lang="el-GR" sz="1200" dirty="0" smtClean="0"/>
              <a:t>The result of this calculation will span between 0 to 1.</a:t>
            </a:r>
          </a:p>
          <a:p>
            <a:r>
              <a:rPr lang="el-GR" sz="1200" dirty="0" smtClean="0"/>
              <a:t>What can this tell us about the biodiversity of an area?</a:t>
            </a:r>
          </a:p>
          <a:p>
            <a:endParaRPr lang="el-GR" sz="1200" dirty="0" smtClean="0"/>
          </a:p>
          <a:p>
            <a:endParaRPr lang="el-GR" sz="1200" dirty="0"/>
          </a:p>
          <a:p>
            <a:endParaRPr lang="en-GB" sz="1200" dirty="0" smtClean="0"/>
          </a:p>
          <a:p>
            <a:endParaRPr lang="en-GB" sz="1200" dirty="0" smtClean="0"/>
          </a:p>
          <a:p>
            <a:endParaRPr lang="en-GB" sz="1200" dirty="0"/>
          </a:p>
          <a:p>
            <a:endParaRPr lang="en-GB" sz="1200" dirty="0" smtClean="0"/>
          </a:p>
          <a:p>
            <a:endParaRPr lang="en-GB" sz="1200" dirty="0" smtClean="0"/>
          </a:p>
          <a:p>
            <a:endParaRPr lang="en-GB" sz="1200" dirty="0"/>
          </a:p>
        </p:txBody>
      </p:sp>
      <p:sp>
        <p:nvSpPr>
          <p:cNvPr id="9" name="TextBox 8"/>
          <p:cNvSpPr txBox="1"/>
          <p:nvPr/>
        </p:nvSpPr>
        <p:spPr>
          <a:xfrm>
            <a:off x="4572000" y="1429801"/>
            <a:ext cx="4392488" cy="2200282"/>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Calculate Simpson’s Diversity Index for the habitat shown below:</a:t>
            </a:r>
            <a:endParaRPr lang="en-GB" sz="1200" dirty="0"/>
          </a:p>
        </p:txBody>
      </p:sp>
      <p:sp>
        <p:nvSpPr>
          <p:cNvPr id="10" name="TextBox 9"/>
          <p:cNvSpPr txBox="1"/>
          <p:nvPr/>
        </p:nvSpPr>
        <p:spPr>
          <a:xfrm>
            <a:off x="4572000" y="3746499"/>
            <a:ext cx="4392488" cy="2995084"/>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Calculating Genetic Biodiversity</a:t>
            </a:r>
          </a:p>
          <a:p>
            <a:r>
              <a:rPr lang="en-GB" sz="1200" dirty="0" smtClean="0"/>
              <a:t>Why is genetic biodiversity important to a population of organisms?</a:t>
            </a:r>
          </a:p>
          <a:p>
            <a:endParaRPr lang="en-GB" sz="1200" dirty="0"/>
          </a:p>
          <a:p>
            <a:r>
              <a:rPr lang="en-GB" sz="1200" dirty="0" smtClean="0"/>
              <a:t>What is gene flow and how does it increase genetic biodiversity?</a:t>
            </a:r>
          </a:p>
          <a:p>
            <a:endParaRPr lang="en-GB" sz="1200" dirty="0"/>
          </a:p>
          <a:p>
            <a:r>
              <a:rPr lang="en-GB" sz="1200" dirty="0" smtClean="0"/>
              <a:t>Give 3 ways the genetic biodiversity of a population may decrease?</a:t>
            </a:r>
          </a:p>
          <a:p>
            <a:pPr marL="171450" indent="-171450">
              <a:buFont typeface="Arial"/>
              <a:buChar char="•"/>
            </a:pPr>
            <a:r>
              <a:rPr lang="en-GB" sz="1200" dirty="0"/>
              <a:t> </a:t>
            </a:r>
            <a:endParaRPr lang="en-GB" sz="1200" dirty="0" smtClean="0"/>
          </a:p>
          <a:p>
            <a:pPr marL="171450" indent="-171450">
              <a:buFont typeface="Arial"/>
              <a:buChar char="•"/>
            </a:pPr>
            <a:r>
              <a:rPr lang="en-GB" sz="1200" dirty="0"/>
              <a:t> </a:t>
            </a:r>
            <a:endParaRPr lang="en-GB" sz="1200" dirty="0" smtClean="0"/>
          </a:p>
          <a:p>
            <a:pPr marL="171450" indent="-171450">
              <a:buFont typeface="Arial"/>
              <a:buChar char="•"/>
            </a:pPr>
            <a:r>
              <a:rPr lang="en-GB" sz="1200" dirty="0"/>
              <a:t> </a:t>
            </a:r>
            <a:endParaRPr lang="en-GB" sz="1200" dirty="0" smtClean="0"/>
          </a:p>
          <a:p>
            <a:r>
              <a:rPr lang="en-GB" sz="1200" dirty="0" smtClean="0"/>
              <a:t>Scientists can measure genetic biodiversity by measuring polymorphism within a population.</a:t>
            </a:r>
          </a:p>
          <a:p>
            <a:endParaRPr lang="en-GB" sz="1200" dirty="0"/>
          </a:p>
          <a:p>
            <a:r>
              <a:rPr lang="en-GB" sz="1100" dirty="0" smtClean="0"/>
              <a:t>Proportion of polymorphic gene loci = </a:t>
            </a:r>
            <a:r>
              <a:rPr lang="en-GB" sz="1100" u="sng" dirty="0" smtClean="0"/>
              <a:t>number of polymorphic gene loci</a:t>
            </a:r>
            <a:endParaRPr lang="en-GB" sz="1100" u="sng" dirty="0"/>
          </a:p>
          <a:p>
            <a:r>
              <a:rPr lang="en-GB" sz="1100" dirty="0" smtClean="0"/>
              <a:t>					total number of gene loci</a:t>
            </a:r>
          </a:p>
          <a:p>
            <a:r>
              <a:rPr lang="en-GB" sz="1100" dirty="0" smtClean="0"/>
              <a:t>What does polymorphic mean?</a:t>
            </a:r>
          </a:p>
          <a:p>
            <a:r>
              <a:rPr lang="en-GB" sz="1100" dirty="0" smtClean="0"/>
              <a:t>What are gene loci?</a:t>
            </a:r>
          </a:p>
        </p:txBody>
      </p:sp>
      <p:graphicFrame>
        <p:nvGraphicFramePr>
          <p:cNvPr id="11" name="Table 10"/>
          <p:cNvGraphicFramePr>
            <a:graphicFrameLocks noGrp="1"/>
          </p:cNvGraphicFramePr>
          <p:nvPr>
            <p:extLst>
              <p:ext uri="{D42A27DB-BD31-4B8C-83A1-F6EECF244321}">
                <p14:modId xmlns:p14="http://schemas.microsoft.com/office/powerpoint/2010/main" val="2557769838"/>
              </p:ext>
            </p:extLst>
          </p:nvPr>
        </p:nvGraphicFramePr>
        <p:xfrm>
          <a:off x="4847372" y="1913363"/>
          <a:ext cx="3816426" cy="1468120"/>
        </p:xfrm>
        <a:graphic>
          <a:graphicData uri="http://schemas.openxmlformats.org/drawingml/2006/table">
            <a:tbl>
              <a:tblPr firstRow="1" bandRow="1">
                <a:tableStyleId>{5940675A-B579-460E-94D1-54222C63F5DA}</a:tableStyleId>
              </a:tblPr>
              <a:tblGrid>
                <a:gridCol w="936105"/>
                <a:gridCol w="1608179"/>
                <a:gridCol w="1272142"/>
              </a:tblGrid>
              <a:tr h="0">
                <a:tc>
                  <a:txBody>
                    <a:bodyPr/>
                    <a:lstStyle/>
                    <a:p>
                      <a:pPr algn="ctr"/>
                      <a:r>
                        <a:rPr lang="en-GB" sz="1200" dirty="0" smtClean="0"/>
                        <a:t>Species</a:t>
                      </a:r>
                      <a:endParaRPr lang="en-GB" sz="1200" dirty="0"/>
                    </a:p>
                  </a:txBody>
                  <a:tcPr anchor="ctr"/>
                </a:tc>
                <a:tc>
                  <a:txBody>
                    <a:bodyPr/>
                    <a:lstStyle/>
                    <a:p>
                      <a:pPr algn="ctr"/>
                      <a:r>
                        <a:rPr lang="en-GB" sz="1200" dirty="0" smtClean="0"/>
                        <a:t>Numbers (n)</a:t>
                      </a:r>
                      <a:endParaRPr lang="en-GB" sz="1200" dirty="0"/>
                    </a:p>
                  </a:txBody>
                  <a:tcPr anchor="ctr"/>
                </a:tc>
                <a:tc>
                  <a:txBody>
                    <a:bodyPr/>
                    <a:lstStyle/>
                    <a:p>
                      <a:pPr algn="ctr"/>
                      <a:r>
                        <a:rPr lang="en-GB" sz="1200" dirty="0" smtClean="0"/>
                        <a:t>n(n-1)</a:t>
                      </a:r>
                      <a:endParaRPr lang="en-GB" sz="1200" dirty="0"/>
                    </a:p>
                  </a:txBody>
                  <a:tcPr anchor="ctr"/>
                </a:tc>
              </a:tr>
              <a:tr h="0">
                <a:tc>
                  <a:txBody>
                    <a:bodyPr/>
                    <a:lstStyle/>
                    <a:p>
                      <a:pPr algn="ctr"/>
                      <a:r>
                        <a:rPr lang="en-GB" sz="1200" dirty="0" smtClean="0"/>
                        <a:t>A</a:t>
                      </a:r>
                      <a:endParaRPr lang="en-GB" sz="1200" dirty="0"/>
                    </a:p>
                  </a:txBody>
                  <a:tcPr anchor="ctr"/>
                </a:tc>
                <a:tc>
                  <a:txBody>
                    <a:bodyPr/>
                    <a:lstStyle/>
                    <a:p>
                      <a:pPr algn="ctr"/>
                      <a:r>
                        <a:rPr lang="en-GB" sz="1200" dirty="0" smtClean="0"/>
                        <a:t>4</a:t>
                      </a:r>
                      <a:endParaRPr lang="en-GB" sz="1200" dirty="0"/>
                    </a:p>
                  </a:txBody>
                  <a:tcPr anchor="ctr"/>
                </a:tc>
                <a:tc>
                  <a:txBody>
                    <a:bodyPr/>
                    <a:lstStyle/>
                    <a:p>
                      <a:pPr algn="ctr"/>
                      <a:endParaRPr lang="en-GB" sz="1200"/>
                    </a:p>
                  </a:txBody>
                  <a:tcPr anchor="ctr"/>
                </a:tc>
              </a:tr>
              <a:tr h="138907">
                <a:tc>
                  <a:txBody>
                    <a:bodyPr/>
                    <a:lstStyle/>
                    <a:p>
                      <a:pPr algn="ctr"/>
                      <a:r>
                        <a:rPr lang="en-GB" sz="1200" dirty="0" smtClean="0"/>
                        <a:t>B</a:t>
                      </a:r>
                      <a:endParaRPr lang="en-GB" sz="1200" dirty="0"/>
                    </a:p>
                  </a:txBody>
                  <a:tcPr anchor="ctr"/>
                </a:tc>
                <a:tc>
                  <a:txBody>
                    <a:bodyPr/>
                    <a:lstStyle/>
                    <a:p>
                      <a:pPr algn="ctr"/>
                      <a:r>
                        <a:rPr lang="en-GB" sz="1200" dirty="0" smtClean="0"/>
                        <a:t>5</a:t>
                      </a:r>
                      <a:endParaRPr lang="en-GB" sz="1200" dirty="0"/>
                    </a:p>
                  </a:txBody>
                  <a:tcPr anchor="ctr"/>
                </a:tc>
                <a:tc>
                  <a:txBody>
                    <a:bodyPr/>
                    <a:lstStyle/>
                    <a:p>
                      <a:pPr algn="ctr"/>
                      <a:endParaRPr lang="en-GB" sz="1200" dirty="0"/>
                    </a:p>
                  </a:txBody>
                  <a:tcPr anchor="ctr"/>
                </a:tc>
              </a:tr>
              <a:tr h="138907">
                <a:tc>
                  <a:txBody>
                    <a:bodyPr/>
                    <a:lstStyle/>
                    <a:p>
                      <a:pPr algn="ctr"/>
                      <a:r>
                        <a:rPr lang="en-GB" sz="1200" dirty="0" smtClean="0"/>
                        <a:t>C</a:t>
                      </a:r>
                      <a:endParaRPr lang="en-GB" sz="1200" dirty="0"/>
                    </a:p>
                  </a:txBody>
                  <a:tcPr anchor="ctr"/>
                </a:tc>
                <a:tc>
                  <a:txBody>
                    <a:bodyPr/>
                    <a:lstStyle/>
                    <a:p>
                      <a:pPr algn="ctr"/>
                      <a:r>
                        <a:rPr lang="en-GB" sz="1200" dirty="0" smtClean="0"/>
                        <a:t>6</a:t>
                      </a:r>
                      <a:endParaRPr lang="en-GB" sz="1200" dirty="0"/>
                    </a:p>
                  </a:txBody>
                  <a:tcPr anchor="ctr"/>
                </a:tc>
                <a:tc>
                  <a:txBody>
                    <a:bodyPr/>
                    <a:lstStyle/>
                    <a:p>
                      <a:pPr algn="ctr"/>
                      <a:endParaRPr lang="en-GB" sz="1200" dirty="0"/>
                    </a:p>
                  </a:txBody>
                  <a:tcPr anchor="ctr"/>
                </a:tc>
              </a:tr>
              <a:tr h="370840">
                <a:tc>
                  <a:txBody>
                    <a:bodyPr/>
                    <a:lstStyle/>
                    <a:p>
                      <a:pPr algn="ctr"/>
                      <a:endParaRPr lang="en-GB" sz="1200" dirty="0"/>
                    </a:p>
                  </a:txBody>
                  <a:tcPr anchor="ctr"/>
                </a:tc>
                <a:tc>
                  <a:txBody>
                    <a:bodyPr/>
                    <a:lstStyle/>
                    <a:p>
                      <a:pPr algn="ctr"/>
                      <a:r>
                        <a:rPr lang="en-GB" sz="1200" dirty="0" smtClean="0">
                          <a:latin typeface="Arial"/>
                          <a:cs typeface="Arial"/>
                        </a:rPr>
                        <a:t>∑n(n-1)</a:t>
                      </a:r>
                      <a:endParaRPr lang="en-GB" sz="1200" dirty="0"/>
                    </a:p>
                  </a:txBody>
                  <a:tcPr anchor="ctr"/>
                </a:tc>
                <a:tc>
                  <a:txBody>
                    <a:bodyPr/>
                    <a:lstStyle/>
                    <a:p>
                      <a:pPr algn="ctr"/>
                      <a:endParaRPr lang="en-GB" sz="1200" dirty="0"/>
                    </a:p>
                  </a:txBody>
                  <a:tcPr anchor="ctr"/>
                </a:tc>
              </a:tr>
            </a:tbl>
          </a:graphicData>
        </a:graphic>
      </p:graphicFrame>
    </p:spTree>
    <p:extLst>
      <p:ext uri="{BB962C8B-B14F-4D97-AF65-F5344CB8AC3E}">
        <p14:creationId xmlns:p14="http://schemas.microsoft.com/office/powerpoint/2010/main" val="124148710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676806"/>
            <a:ext cx="46440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4.3 Classification:</a:t>
            </a:r>
          </a:p>
          <a:p>
            <a:r>
              <a:rPr lang="en-GB" sz="1200" dirty="0" smtClean="0"/>
              <a:t>What evidence can be used to study the evolutionary relationships of organisms? </a:t>
            </a:r>
          </a:p>
        </p:txBody>
      </p:sp>
      <p:sp>
        <p:nvSpPr>
          <p:cNvPr id="8" name="TextBox 7"/>
          <p:cNvSpPr txBox="1"/>
          <p:nvPr/>
        </p:nvSpPr>
        <p:spPr>
          <a:xfrm>
            <a:off x="5004048" y="662547"/>
            <a:ext cx="3960440" cy="854546"/>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Key words: Protein sequencing; DNA sequencing; DNA hybridisation; fossils; homologous structures; analogous structures; Immunological studies; marsupial mole; placental mole; </a:t>
            </a:r>
          </a:p>
        </p:txBody>
      </p:sp>
      <p:sp>
        <p:nvSpPr>
          <p:cNvPr id="11" name="TextBox 10"/>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3: Classification and Evolution</a:t>
            </a:r>
            <a:endParaRPr lang="en-GB" b="1" dirty="0">
              <a:latin typeface="Arial" pitchFamily="34" charset="0"/>
              <a:cs typeface="Arial" pitchFamily="34" charset="0"/>
            </a:endParaRPr>
          </a:p>
        </p:txBody>
      </p:sp>
      <p:sp>
        <p:nvSpPr>
          <p:cNvPr id="6" name="TextBox 5"/>
          <p:cNvSpPr txBox="1"/>
          <p:nvPr/>
        </p:nvSpPr>
        <p:spPr>
          <a:xfrm>
            <a:off x="179512" y="1492250"/>
            <a:ext cx="4644000" cy="5262978"/>
          </a:xfrm>
          <a:prstGeom prst="rect">
            <a:avLst/>
          </a:prstGeom>
          <a:noFill/>
          <a:ln w="25400">
            <a:solidFill>
              <a:schemeClr val="tx1"/>
            </a:solidFill>
          </a:ln>
        </p:spPr>
        <p:txBody>
          <a:bodyPr wrap="square" rtlCol="0">
            <a:spAutoFit/>
          </a:bodyPr>
          <a:lstStyle/>
          <a:p>
            <a:r>
              <a:rPr lang="en-US" sz="1200" dirty="0" smtClean="0"/>
              <a:t>The study of biological molecules can be used to study the relationships between organisms. Slight changes in these biological molecules can help to ascertain evolutionary relationships between organisms.</a:t>
            </a:r>
          </a:p>
          <a:p>
            <a:endParaRPr lang="en-US" sz="1200" dirty="0" smtClean="0"/>
          </a:p>
          <a:p>
            <a:pPr marL="171450" indent="-171450">
              <a:buFont typeface="Arial"/>
              <a:buChar char="•"/>
            </a:pPr>
            <a:r>
              <a:rPr lang="en-US" sz="1200" dirty="0" smtClean="0"/>
              <a:t>DNA sequencing can be used.  What is looked at in DNA sequencing?</a:t>
            </a:r>
          </a:p>
          <a:p>
            <a:endParaRPr lang="en-US" sz="1200" dirty="0"/>
          </a:p>
          <a:p>
            <a:pPr marL="171450" indent="-171450">
              <a:buFont typeface="Arial"/>
              <a:buChar char="•"/>
            </a:pPr>
            <a:r>
              <a:rPr lang="en-US" sz="1200" dirty="0" smtClean="0"/>
              <a:t>Protein sequencing can be used, this looks at the amino acid sequence. Two commonly used proteins are haemoglobin and cytochrome C oxidase. What are the advantages of using cytochrome C oxidase?</a:t>
            </a:r>
          </a:p>
          <a:p>
            <a:endParaRPr lang="en-US" sz="1200" dirty="0"/>
          </a:p>
          <a:p>
            <a:endParaRPr lang="en-US" sz="1200" dirty="0" smtClean="0"/>
          </a:p>
          <a:p>
            <a:endParaRPr lang="en-US" sz="1200" dirty="0"/>
          </a:p>
          <a:p>
            <a:endParaRPr lang="en-US" sz="1200" dirty="0" smtClean="0"/>
          </a:p>
          <a:p>
            <a:pPr marL="171450" indent="-171450">
              <a:buFont typeface="Arial"/>
              <a:buChar char="•"/>
            </a:pPr>
            <a:r>
              <a:rPr lang="en-US" sz="1200" dirty="0" smtClean="0"/>
              <a:t>DNA hybridization is another technique that can be used.</a:t>
            </a:r>
          </a:p>
          <a:p>
            <a:r>
              <a:rPr lang="en-US" sz="1200" dirty="0" smtClean="0"/>
              <a:t>Explain what a DNA hybrid is and how these could be used to compare 3 different species. (use diagrams to illustrate your answer)</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a:p>
            <a:endParaRPr lang="en-US" sz="1200" dirty="0"/>
          </a:p>
          <a:p>
            <a:endParaRPr lang="en-US" sz="1200" dirty="0" smtClean="0"/>
          </a:p>
          <a:p>
            <a:endParaRPr lang="en-US" sz="1200" dirty="0" smtClean="0"/>
          </a:p>
          <a:p>
            <a:endParaRPr lang="en-US" sz="1200" dirty="0"/>
          </a:p>
        </p:txBody>
      </p:sp>
      <p:sp>
        <p:nvSpPr>
          <p:cNvPr id="7" name="TextBox 6"/>
          <p:cNvSpPr txBox="1"/>
          <p:nvPr/>
        </p:nvSpPr>
        <p:spPr>
          <a:xfrm>
            <a:off x="5004048" y="1629833"/>
            <a:ext cx="3960440" cy="5078312"/>
          </a:xfrm>
          <a:prstGeom prst="rect">
            <a:avLst/>
          </a:prstGeom>
          <a:noFill/>
          <a:ln w="25400">
            <a:solidFill>
              <a:schemeClr val="tx1"/>
            </a:solidFill>
          </a:ln>
        </p:spPr>
        <p:txBody>
          <a:bodyPr wrap="square" rtlCol="0">
            <a:spAutoFit/>
          </a:bodyPr>
          <a:lstStyle/>
          <a:p>
            <a:r>
              <a:rPr lang="en-US" sz="1200" dirty="0" smtClean="0"/>
              <a:t>Fossils are the preserved remains of plants and animals that are found in rocks.  They provide evidence that organisms have changed over time.</a:t>
            </a:r>
          </a:p>
          <a:p>
            <a:endParaRPr lang="en-US" sz="1200" dirty="0"/>
          </a:p>
          <a:p>
            <a:pPr marL="171450" indent="-171450">
              <a:buFont typeface="Arial"/>
              <a:buChar char="•"/>
            </a:pPr>
            <a:r>
              <a:rPr lang="en-US" sz="1200" dirty="0" smtClean="0"/>
              <a:t>Explain how different layers of rock can be used to show that organisms have changed over time.</a:t>
            </a:r>
          </a:p>
          <a:p>
            <a:pPr marL="171450" indent="-171450">
              <a:buFont typeface="Arial"/>
              <a:buChar char="•"/>
            </a:pPr>
            <a:endParaRPr lang="en-US" sz="1200" dirty="0"/>
          </a:p>
          <a:p>
            <a:endParaRPr lang="en-US" sz="1200" dirty="0" smtClean="0"/>
          </a:p>
          <a:p>
            <a:pPr marL="171450" indent="-171450">
              <a:buFont typeface="Arial"/>
              <a:buChar char="•"/>
            </a:pPr>
            <a:r>
              <a:rPr lang="en-US" sz="1200" dirty="0" smtClean="0"/>
              <a:t>Give 3 reasons why the fossil record is not complete?</a:t>
            </a:r>
          </a:p>
          <a:p>
            <a:pPr marL="228600" indent="-228600">
              <a:buFont typeface="+mj-lt"/>
              <a:buAutoNum type="arabicPeriod"/>
            </a:pPr>
            <a:r>
              <a:rPr lang="en-US" sz="1200" dirty="0" smtClean="0"/>
              <a:t> </a:t>
            </a:r>
          </a:p>
          <a:p>
            <a:pPr marL="228600" indent="-228600">
              <a:buFont typeface="+mj-lt"/>
              <a:buAutoNum type="arabicPeriod"/>
            </a:pPr>
            <a:r>
              <a:rPr lang="en-US" sz="1200" dirty="0"/>
              <a:t> </a:t>
            </a:r>
            <a:endParaRPr lang="en-US" sz="1200" dirty="0" smtClean="0"/>
          </a:p>
          <a:p>
            <a:pPr marL="228600" indent="-228600">
              <a:buFont typeface="+mj-lt"/>
              <a:buAutoNum type="arabicPeriod"/>
            </a:pPr>
            <a:r>
              <a:rPr lang="en-US" sz="1200" dirty="0"/>
              <a:t> </a:t>
            </a:r>
            <a:endParaRPr lang="en-US" sz="1200" dirty="0" smtClean="0"/>
          </a:p>
          <a:p>
            <a:endParaRPr lang="en-US" sz="1200" dirty="0"/>
          </a:p>
          <a:p>
            <a:endParaRPr lang="en-US" sz="1200" dirty="0" smtClean="0"/>
          </a:p>
          <a:p>
            <a:r>
              <a:rPr lang="en-US" sz="1200" dirty="0" smtClean="0"/>
              <a:t>Comparative anatomy can also be used to look at the relationships between different organisms.</a:t>
            </a:r>
          </a:p>
          <a:p>
            <a:r>
              <a:rPr lang="en-US" sz="1200" dirty="0" smtClean="0"/>
              <a:t>What is anatomy?</a:t>
            </a:r>
          </a:p>
          <a:p>
            <a:endParaRPr lang="en-US" sz="1200" dirty="0"/>
          </a:p>
          <a:p>
            <a:endParaRPr lang="en-US" sz="1200" dirty="0" smtClean="0"/>
          </a:p>
          <a:p>
            <a:r>
              <a:rPr lang="en-US" sz="1200" dirty="0" smtClean="0"/>
              <a:t>What is a homologous structure and give an example of a commonly cited homologous structure.</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p:txBody>
      </p:sp>
    </p:spTree>
    <p:extLst>
      <p:ext uri="{BB962C8B-B14F-4D97-AF65-F5344CB8AC3E}">
        <p14:creationId xmlns:p14="http://schemas.microsoft.com/office/powerpoint/2010/main" val="189798054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sp>
        <p:nvSpPr>
          <p:cNvPr id="2" name="Rectangle 1"/>
          <p:cNvSpPr/>
          <p:nvPr/>
        </p:nvSpPr>
        <p:spPr>
          <a:xfrm>
            <a:off x="179512" y="1340768"/>
            <a:ext cx="4392488" cy="532453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a:t>Cytochrome c is a protein found in all eukaryotes. In humans it consists of 102 </a:t>
            </a:r>
            <a:r>
              <a:rPr lang="en-US" sz="1200" dirty="0" smtClean="0"/>
              <a:t>amino acids</a:t>
            </a:r>
            <a:r>
              <a:rPr lang="en-US" sz="1200" dirty="0"/>
              <a:t>. Biologists have compared the amino acid sequence in some other species </a:t>
            </a:r>
            <a:r>
              <a:rPr lang="en-US" sz="1200" dirty="0" smtClean="0"/>
              <a:t>with that </a:t>
            </a:r>
            <a:r>
              <a:rPr lang="en-US" sz="1200" dirty="0"/>
              <a:t>in humans. The table shows amino acids 9 to 13 in the amino acid sequences </a:t>
            </a:r>
            <a:r>
              <a:rPr lang="en-US" sz="1200" dirty="0" smtClean="0"/>
              <a:t>of cytochrome </a:t>
            </a:r>
            <a:r>
              <a:rPr lang="en-US" sz="1200" dirty="0"/>
              <a:t>c from four species</a:t>
            </a:r>
            <a:r>
              <a:rPr lang="en-US" sz="1200" dirty="0" smtClean="0"/>
              <a:t>.</a:t>
            </a:r>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r>
              <a:rPr lang="en-US" sz="1200" dirty="0"/>
              <a:t>What do the results suggest about the relationship between humans and the other </a:t>
            </a:r>
            <a:r>
              <a:rPr lang="en-GB" sz="1200" dirty="0"/>
              <a:t>three species?</a:t>
            </a:r>
          </a:p>
          <a:p>
            <a:endParaRPr lang="en-GB" sz="1600" i="1" dirty="0"/>
          </a:p>
          <a:p>
            <a:endParaRPr lang="en-GB" sz="1600" i="1" dirty="0"/>
          </a:p>
          <a:p>
            <a:endParaRPr lang="en-GB" sz="1600" dirty="0" smtClean="0"/>
          </a:p>
          <a:p>
            <a:endParaRPr lang="en-GB" sz="1600" dirty="0"/>
          </a:p>
          <a:p>
            <a:endParaRPr lang="en-GB" sz="1600" dirty="0" smtClean="0"/>
          </a:p>
          <a:p>
            <a:endParaRPr lang="en-GB" sz="1600" dirty="0"/>
          </a:p>
          <a:p>
            <a:pPr algn="r"/>
            <a:r>
              <a:rPr lang="en-GB" sz="1200" dirty="0"/>
              <a:t>(2 marks</a:t>
            </a:r>
            <a:r>
              <a:rPr lang="en-GB" sz="1200" dirty="0" smtClean="0"/>
              <a:t>)</a:t>
            </a:r>
            <a:endParaRPr lang="en-GB" sz="1200" dirty="0"/>
          </a:p>
        </p:txBody>
      </p:sp>
      <p:sp>
        <p:nvSpPr>
          <p:cNvPr id="3" name="Rectangle 2"/>
          <p:cNvSpPr/>
          <p:nvPr/>
        </p:nvSpPr>
        <p:spPr>
          <a:xfrm>
            <a:off x="4716016" y="1340768"/>
            <a:ext cx="4201616" cy="526297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smtClean="0"/>
              <a:t>Suggest </a:t>
            </a:r>
            <a:r>
              <a:rPr lang="en-US" sz="1200" b="1" dirty="0"/>
              <a:t>one </a:t>
            </a:r>
            <a:r>
              <a:rPr lang="en-US" sz="1200" dirty="0"/>
              <a:t>advantage of using cytochrome c to determine relationships </a:t>
            </a:r>
            <a:r>
              <a:rPr lang="en-US" sz="1200" dirty="0" smtClean="0"/>
              <a:t>between </a:t>
            </a:r>
            <a:r>
              <a:rPr lang="en-GB" sz="1200" dirty="0" smtClean="0"/>
              <a:t>species</a:t>
            </a:r>
            <a:r>
              <a:rPr lang="en-GB" sz="1200" dirty="0"/>
              <a:t>.</a:t>
            </a:r>
          </a:p>
          <a:p>
            <a:endParaRPr lang="en-GB" sz="1200" dirty="0" smtClean="0"/>
          </a:p>
          <a:p>
            <a:endParaRPr lang="en-GB" sz="1200" dirty="0" smtClean="0"/>
          </a:p>
          <a:p>
            <a:endParaRPr lang="en-GB" sz="1200" dirty="0"/>
          </a:p>
          <a:p>
            <a:endParaRPr lang="en-GB" sz="1200" dirty="0" smtClean="0"/>
          </a:p>
          <a:p>
            <a:endParaRPr lang="en-GB" sz="1200" i="1" dirty="0"/>
          </a:p>
          <a:p>
            <a:pPr algn="r"/>
            <a:r>
              <a:rPr lang="en-GB" sz="1200" dirty="0" smtClean="0"/>
              <a:t>(</a:t>
            </a:r>
            <a:r>
              <a:rPr lang="en-GB" sz="1200" dirty="0"/>
              <a:t>1 mark)</a:t>
            </a:r>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r>
              <a:rPr lang="en-US" sz="1200" dirty="0" smtClean="0"/>
              <a:t>Comparing </a:t>
            </a:r>
            <a:r>
              <a:rPr lang="en-US" sz="1200" dirty="0"/>
              <a:t>the base sequence of a gene provides more information than </a:t>
            </a:r>
            <a:r>
              <a:rPr lang="en-US" sz="1200" dirty="0" smtClean="0"/>
              <a:t>comparing the </a:t>
            </a:r>
            <a:r>
              <a:rPr lang="en-US" sz="1200" dirty="0"/>
              <a:t>amino acid sequence for which the gene codes. Explain why</a:t>
            </a:r>
            <a:r>
              <a:rPr lang="en-US" sz="1200" dirty="0" smtClean="0"/>
              <a:t>.</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a:p>
            <a:endParaRPr lang="en-US" sz="1200" dirty="0"/>
          </a:p>
          <a:p>
            <a:endParaRPr lang="en-GB" sz="1200" i="1" dirty="0" smtClean="0"/>
          </a:p>
          <a:p>
            <a:endParaRPr lang="en-GB" sz="1200" i="1" dirty="0"/>
          </a:p>
          <a:p>
            <a:pPr algn="r"/>
            <a:r>
              <a:rPr lang="en-GB" sz="1200" dirty="0" smtClean="0"/>
              <a:t>(</a:t>
            </a:r>
            <a:r>
              <a:rPr lang="en-GB" sz="1200" dirty="0"/>
              <a:t>2 marks)</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493236"/>
            <a:ext cx="4204308" cy="1575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3: Classification and Evolution</a:t>
            </a:r>
            <a:endParaRPr lang="en-GB" b="1" dirty="0">
              <a:latin typeface="Arial" pitchFamily="34" charset="0"/>
              <a:cs typeface="Arial" pitchFamily="34" charset="0"/>
            </a:endParaRPr>
          </a:p>
        </p:txBody>
      </p:sp>
    </p:spTree>
    <p:extLst>
      <p:ext uri="{BB962C8B-B14F-4D97-AF65-F5344CB8AC3E}">
        <p14:creationId xmlns:p14="http://schemas.microsoft.com/office/powerpoint/2010/main" val="270459618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3: Classification and Evolution</a:t>
            </a:r>
            <a:endParaRPr lang="en-GB" b="1" dirty="0">
              <a:latin typeface="Arial" pitchFamily="34" charset="0"/>
              <a:cs typeface="Arial" pitchFamily="34" charset="0"/>
            </a:endParaRPr>
          </a:p>
        </p:txBody>
      </p:sp>
      <p:sp>
        <p:nvSpPr>
          <p:cNvPr id="5" name="TextBox 4"/>
          <p:cNvSpPr txBox="1"/>
          <p:nvPr/>
        </p:nvSpPr>
        <p:spPr>
          <a:xfrm>
            <a:off x="179511" y="656300"/>
            <a:ext cx="4327653"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4.3 </a:t>
            </a:r>
            <a:r>
              <a:rPr lang="en-GB" sz="1200" dirty="0"/>
              <a:t>V</a:t>
            </a:r>
            <a:r>
              <a:rPr lang="en-GB" sz="1200" dirty="0" smtClean="0"/>
              <a:t>ariation:</a:t>
            </a:r>
          </a:p>
          <a:p>
            <a:r>
              <a:rPr lang="en-GB" sz="1200" dirty="0" smtClean="0"/>
              <a:t>How is variation measured?</a:t>
            </a:r>
          </a:p>
          <a:p>
            <a:r>
              <a:rPr lang="en-GB" sz="1200" dirty="0" smtClean="0"/>
              <a:t>What is sampling and why is it used?</a:t>
            </a:r>
          </a:p>
          <a:p>
            <a:r>
              <a:rPr lang="en-GB" sz="1200" dirty="0" smtClean="0"/>
              <a:t>What are the causes of variation?</a:t>
            </a:r>
            <a:endParaRPr lang="en-GB" sz="1200" dirty="0"/>
          </a:p>
        </p:txBody>
      </p:sp>
      <p:sp>
        <p:nvSpPr>
          <p:cNvPr id="8" name="TextBox 7"/>
          <p:cNvSpPr txBox="1"/>
          <p:nvPr/>
        </p:nvSpPr>
        <p:spPr>
          <a:xfrm>
            <a:off x="4739676" y="642913"/>
            <a:ext cx="4224811" cy="961078"/>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endParaRPr lang="en-GB" sz="1400" dirty="0"/>
          </a:p>
          <a:p>
            <a:r>
              <a:rPr lang="en-GB" sz="1400" dirty="0" smtClean="0"/>
              <a:t>interspecific variation; intraspecific variation: sampling bias; chance; random sampling; sample size; mutations; meiosis; fusion; gametes; genetic; environmental</a:t>
            </a:r>
            <a:endParaRPr lang="en-GB" sz="1600" dirty="0" smtClean="0"/>
          </a:p>
        </p:txBody>
      </p:sp>
      <p:sp>
        <p:nvSpPr>
          <p:cNvPr id="2" name="TextBox 1"/>
          <p:cNvSpPr txBox="1"/>
          <p:nvPr/>
        </p:nvSpPr>
        <p:spPr>
          <a:xfrm>
            <a:off x="179512" y="1603991"/>
            <a:ext cx="3439988"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Distinguish between the terms inter and intraspecific variation:</a:t>
            </a:r>
          </a:p>
          <a:p>
            <a:endParaRPr lang="en-GB" sz="1600" dirty="0"/>
          </a:p>
          <a:p>
            <a:r>
              <a:rPr lang="en-GB" sz="1600" dirty="0" smtClean="0"/>
              <a:t> </a:t>
            </a:r>
            <a:endParaRPr lang="en-GB" sz="1600" dirty="0"/>
          </a:p>
        </p:txBody>
      </p:sp>
      <p:graphicFrame>
        <p:nvGraphicFramePr>
          <p:cNvPr id="3" name="Table 2"/>
          <p:cNvGraphicFramePr>
            <a:graphicFrameLocks noGrp="1"/>
          </p:cNvGraphicFramePr>
          <p:nvPr>
            <p:extLst>
              <p:ext uri="{D42A27DB-BD31-4B8C-83A1-F6EECF244321}">
                <p14:modId xmlns:p14="http://schemas.microsoft.com/office/powerpoint/2010/main" val="4167169917"/>
              </p:ext>
            </p:extLst>
          </p:nvPr>
        </p:nvGraphicFramePr>
        <p:xfrm>
          <a:off x="3746500" y="2178686"/>
          <a:ext cx="5217988" cy="3449320"/>
        </p:xfrm>
        <a:graphic>
          <a:graphicData uri="http://schemas.openxmlformats.org/drawingml/2006/table">
            <a:tbl>
              <a:tblPr firstRow="1" bandRow="1">
                <a:tableStyleId>{5C22544A-7EE6-4342-B048-85BDC9FD1C3A}</a:tableStyleId>
              </a:tblPr>
              <a:tblGrid>
                <a:gridCol w="3090333"/>
                <a:gridCol w="1132417"/>
                <a:gridCol w="995238"/>
              </a:tblGrid>
              <a:tr h="370840">
                <a:tc>
                  <a:txBody>
                    <a:bodyPr/>
                    <a:lstStyle/>
                    <a:p>
                      <a:r>
                        <a:rPr lang="en-US" sz="1100" b="1" dirty="0" smtClean="0">
                          <a:solidFill>
                            <a:srgbClr val="000000"/>
                          </a:solidFill>
                        </a:rPr>
                        <a:t>Feature</a:t>
                      </a:r>
                      <a:endParaRPr lang="en-US" sz="1100" b="1"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1100" b="1" dirty="0" smtClean="0">
                          <a:solidFill>
                            <a:srgbClr val="000000"/>
                          </a:solidFill>
                        </a:rPr>
                        <a:t>Discontinuous</a:t>
                      </a:r>
                      <a:endParaRPr lang="en-US" sz="1100" b="1"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r>
                        <a:rPr lang="en-US" sz="1100" b="1" dirty="0" smtClean="0">
                          <a:solidFill>
                            <a:srgbClr val="000000"/>
                          </a:solidFill>
                        </a:rPr>
                        <a:t>Continuous</a:t>
                      </a:r>
                      <a:endParaRPr lang="en-US" sz="1100" b="1"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370840">
                <a:tc>
                  <a:txBody>
                    <a:bodyPr/>
                    <a:lstStyle/>
                    <a:p>
                      <a:r>
                        <a:rPr lang="en-US" sz="1100" b="0" dirty="0" smtClean="0">
                          <a:solidFill>
                            <a:srgbClr val="000000"/>
                          </a:solidFill>
                        </a:rPr>
                        <a:t>Usually only affected</a:t>
                      </a:r>
                      <a:r>
                        <a:rPr lang="en-US" sz="1100" b="0" baseline="0" dirty="0" smtClean="0">
                          <a:solidFill>
                            <a:srgbClr val="000000"/>
                          </a:solidFill>
                        </a:rPr>
                        <a:t> by genes</a:t>
                      </a:r>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370840">
                <a:tc>
                  <a:txBody>
                    <a:bodyPr/>
                    <a:lstStyle/>
                    <a:p>
                      <a:r>
                        <a:rPr lang="en-US" sz="1100" b="0" dirty="0" smtClean="0">
                          <a:solidFill>
                            <a:srgbClr val="000000"/>
                          </a:solidFill>
                        </a:rPr>
                        <a:t>Usually affected by both genes and the environments</a:t>
                      </a:r>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370840">
                <a:tc>
                  <a:txBody>
                    <a:bodyPr/>
                    <a:lstStyle/>
                    <a:p>
                      <a:r>
                        <a:rPr lang="en-US" sz="1100" b="0" dirty="0" smtClean="0">
                          <a:solidFill>
                            <a:srgbClr val="000000"/>
                          </a:solidFill>
                        </a:rPr>
                        <a:t>Usually</a:t>
                      </a:r>
                      <a:r>
                        <a:rPr lang="en-US" sz="1100" b="0" baseline="0" dirty="0" smtClean="0">
                          <a:solidFill>
                            <a:srgbClr val="000000"/>
                          </a:solidFill>
                        </a:rPr>
                        <a:t> shows normal distribution across a population</a:t>
                      </a:r>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370840">
                <a:tc>
                  <a:txBody>
                    <a:bodyPr/>
                    <a:lstStyle/>
                    <a:p>
                      <a:r>
                        <a:rPr lang="en-US" sz="1100" b="0" dirty="0" smtClean="0">
                          <a:solidFill>
                            <a:srgbClr val="000000"/>
                          </a:solidFill>
                        </a:rPr>
                        <a:t>Only has discrete fixed values</a:t>
                      </a:r>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370840">
                <a:tc>
                  <a:txBody>
                    <a:bodyPr/>
                    <a:lstStyle/>
                    <a:p>
                      <a:r>
                        <a:rPr lang="en-US" sz="1100" b="0" dirty="0" smtClean="0">
                          <a:solidFill>
                            <a:srgbClr val="000000"/>
                          </a:solidFill>
                        </a:rPr>
                        <a:t>Blood group is an example of…</a:t>
                      </a:r>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370840">
                <a:tc>
                  <a:txBody>
                    <a:bodyPr/>
                    <a:lstStyle/>
                    <a:p>
                      <a:r>
                        <a:rPr lang="en-US" sz="1100" b="0" dirty="0" smtClean="0">
                          <a:solidFill>
                            <a:srgbClr val="000000"/>
                          </a:solidFill>
                        </a:rPr>
                        <a:t>Height of a pea plant is an example of ….</a:t>
                      </a:r>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370840">
                <a:tc>
                  <a:txBody>
                    <a:bodyPr/>
                    <a:lstStyle/>
                    <a:p>
                      <a:r>
                        <a:rPr lang="en-US" sz="1100" b="0" dirty="0" smtClean="0">
                          <a:solidFill>
                            <a:srgbClr val="000000"/>
                          </a:solidFill>
                        </a:rPr>
                        <a:t>IQ is an example of….</a:t>
                      </a:r>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r h="370840">
                <a:tc>
                  <a:txBody>
                    <a:bodyPr/>
                    <a:lstStyle/>
                    <a:p>
                      <a:r>
                        <a:rPr lang="en-US" sz="1100" b="0" dirty="0" smtClean="0">
                          <a:solidFill>
                            <a:srgbClr val="000000"/>
                          </a:solidFill>
                        </a:rPr>
                        <a:t>Strength</a:t>
                      </a:r>
                      <a:r>
                        <a:rPr lang="en-US" sz="1100" b="0" baseline="0" dirty="0" smtClean="0">
                          <a:solidFill>
                            <a:srgbClr val="000000"/>
                          </a:solidFill>
                        </a:rPr>
                        <a:t> of scent from a flower….</a:t>
                      </a:r>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endParaRPr lang="en-US" sz="1100"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bl>
          </a:graphicData>
        </a:graphic>
      </p:graphicFrame>
      <p:sp>
        <p:nvSpPr>
          <p:cNvPr id="10" name="TextBox 9"/>
          <p:cNvSpPr txBox="1"/>
          <p:nvPr/>
        </p:nvSpPr>
        <p:spPr>
          <a:xfrm>
            <a:off x="3693583" y="1718034"/>
            <a:ext cx="5270905" cy="4154983"/>
          </a:xfrm>
          <a:prstGeom prst="rect">
            <a:avLst/>
          </a:prstGeom>
          <a:noFill/>
          <a:ln w="25400">
            <a:solidFill>
              <a:schemeClr val="tx1"/>
            </a:solidFill>
          </a:ln>
        </p:spPr>
        <p:txBody>
          <a:bodyPr wrap="square" rtlCol="0">
            <a:spAutoFit/>
          </a:bodyPr>
          <a:lstStyle/>
          <a:p>
            <a:r>
              <a:rPr lang="en-US" sz="1200" dirty="0" smtClean="0"/>
              <a:t>Complete the table with a tick or a cross:</a:t>
            </a:r>
          </a:p>
          <a:p>
            <a:endParaRPr lang="en-US" sz="1200" dirty="0"/>
          </a:p>
          <a:p>
            <a:endParaRPr lang="en-US" sz="1200" dirty="0" smtClean="0"/>
          </a:p>
          <a:p>
            <a:endParaRPr lang="en-US" sz="1200" dirty="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r>
              <a:rPr lang="en-US" sz="1200" dirty="0" smtClean="0"/>
              <a:t>				</a:t>
            </a:r>
          </a:p>
          <a:p>
            <a:endParaRPr lang="en-US" sz="1200" dirty="0"/>
          </a:p>
          <a:p>
            <a:endParaRPr lang="en-US" sz="1200" dirty="0" smtClean="0"/>
          </a:p>
          <a:p>
            <a:endParaRPr lang="en-US" sz="1200" dirty="0"/>
          </a:p>
          <a:p>
            <a:endParaRPr lang="en-US" sz="1200" dirty="0" smtClean="0"/>
          </a:p>
          <a:p>
            <a:endParaRPr lang="en-US" sz="1200" dirty="0"/>
          </a:p>
        </p:txBody>
      </p:sp>
      <p:sp>
        <p:nvSpPr>
          <p:cNvPr id="11" name="TextBox 10"/>
          <p:cNvSpPr txBox="1"/>
          <p:nvPr/>
        </p:nvSpPr>
        <p:spPr>
          <a:xfrm>
            <a:off x="179512" y="2610777"/>
            <a:ext cx="3439988" cy="1754327"/>
          </a:xfrm>
          <a:prstGeom prst="rect">
            <a:avLst/>
          </a:prstGeom>
          <a:noFill/>
          <a:ln w="25400">
            <a:solidFill>
              <a:schemeClr val="tx1"/>
            </a:solidFill>
          </a:ln>
        </p:spPr>
        <p:txBody>
          <a:bodyPr wrap="square" rtlCol="0">
            <a:spAutoFit/>
          </a:bodyPr>
          <a:lstStyle/>
          <a:p>
            <a:r>
              <a:rPr lang="en-US" sz="1200" dirty="0" smtClean="0"/>
              <a:t>Give 3 ways in which variation may arise in a population:</a:t>
            </a:r>
          </a:p>
          <a:p>
            <a:endParaRPr lang="en-US" sz="1200" dirty="0"/>
          </a:p>
          <a:p>
            <a:pPr marL="171450" indent="-171450">
              <a:buFont typeface="Arial"/>
              <a:buChar char="•"/>
            </a:pPr>
            <a:r>
              <a:rPr lang="en-US" sz="1200" dirty="0" smtClean="0"/>
              <a:t> </a:t>
            </a:r>
          </a:p>
          <a:p>
            <a:endParaRPr lang="en-US" sz="1200" dirty="0"/>
          </a:p>
          <a:p>
            <a:pPr marL="171450" indent="-171450">
              <a:buFont typeface="Arial"/>
              <a:buChar char="•"/>
            </a:pPr>
            <a:r>
              <a:rPr lang="en-US" sz="1200" dirty="0" smtClean="0"/>
              <a:t>  </a:t>
            </a:r>
          </a:p>
          <a:p>
            <a:pPr marL="171450" indent="-171450">
              <a:buFont typeface="Arial"/>
              <a:buChar char="•"/>
            </a:pPr>
            <a:endParaRPr lang="en-US" sz="1200" dirty="0"/>
          </a:p>
          <a:p>
            <a:pPr marL="171450" indent="-171450">
              <a:buFont typeface="Arial"/>
              <a:buChar char="•"/>
            </a:pPr>
            <a:r>
              <a:rPr lang="en-US" sz="1200" dirty="0" smtClean="0"/>
              <a:t> </a:t>
            </a:r>
          </a:p>
          <a:p>
            <a:endParaRPr lang="en-US" sz="1200" dirty="0"/>
          </a:p>
        </p:txBody>
      </p:sp>
      <p:sp>
        <p:nvSpPr>
          <p:cNvPr id="14" name="TextBox 13"/>
          <p:cNvSpPr txBox="1"/>
          <p:nvPr/>
        </p:nvSpPr>
        <p:spPr>
          <a:xfrm>
            <a:off x="179513" y="4549770"/>
            <a:ext cx="3439988" cy="2123658"/>
          </a:xfrm>
          <a:prstGeom prst="rect">
            <a:avLst/>
          </a:prstGeom>
          <a:noFill/>
          <a:ln w="25400">
            <a:solidFill>
              <a:schemeClr val="tx1"/>
            </a:solidFill>
          </a:ln>
        </p:spPr>
        <p:txBody>
          <a:bodyPr wrap="square" rtlCol="0">
            <a:spAutoFit/>
          </a:bodyPr>
          <a:lstStyle/>
          <a:p>
            <a:r>
              <a:rPr lang="en-US" sz="1200" dirty="0" smtClean="0"/>
              <a:t>The equation for standard deviation is:</a:t>
            </a:r>
          </a:p>
          <a:p>
            <a:endParaRPr lang="en-US" sz="1200" dirty="0"/>
          </a:p>
          <a:p>
            <a:endParaRPr lang="en-US" sz="1200" dirty="0" smtClean="0"/>
          </a:p>
          <a:p>
            <a:endParaRPr lang="en-US" sz="1200" dirty="0" smtClean="0"/>
          </a:p>
          <a:p>
            <a:r>
              <a:rPr lang="en-US" sz="1200" dirty="0" smtClean="0"/>
              <a:t>Standard deviation can be used to describe the variation within a population.</a:t>
            </a:r>
          </a:p>
          <a:p>
            <a:endParaRPr lang="en-US" sz="1200" dirty="0" smtClean="0"/>
          </a:p>
          <a:p>
            <a:r>
              <a:rPr lang="en-US" sz="1200" dirty="0" smtClean="0"/>
              <a:t>What can standard deviation tell us about a characteristic?</a:t>
            </a:r>
            <a:endParaRPr lang="en-US" sz="1200" dirty="0"/>
          </a:p>
          <a:p>
            <a:endParaRPr lang="en-US" sz="1200" dirty="0" smtClean="0"/>
          </a:p>
          <a:p>
            <a:endParaRPr lang="en-US" sz="1200" dirty="0"/>
          </a:p>
        </p:txBody>
      </p:sp>
      <p:pic>
        <p:nvPicPr>
          <p:cNvPr id="15" name="Picture 14" descr="Screen Shot 2016-04-28 at 15.29.30.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1289688" y="4836642"/>
            <a:ext cx="1038645" cy="530612"/>
          </a:xfrm>
          <a:prstGeom prst="rect">
            <a:avLst/>
          </a:prstGeom>
        </p:spPr>
      </p:pic>
      <p:sp>
        <p:nvSpPr>
          <p:cNvPr id="16" name="TextBox 15"/>
          <p:cNvSpPr txBox="1"/>
          <p:nvPr/>
        </p:nvSpPr>
        <p:spPr>
          <a:xfrm>
            <a:off x="3746500" y="5979583"/>
            <a:ext cx="5217987" cy="646331"/>
          </a:xfrm>
          <a:prstGeom prst="rect">
            <a:avLst/>
          </a:prstGeom>
          <a:noFill/>
          <a:ln w="25400">
            <a:solidFill>
              <a:schemeClr val="tx1"/>
            </a:solidFill>
          </a:ln>
        </p:spPr>
        <p:txBody>
          <a:bodyPr wrap="square" rtlCol="0">
            <a:spAutoFit/>
          </a:bodyPr>
          <a:lstStyle/>
          <a:p>
            <a:r>
              <a:rPr lang="en-US" sz="1200" dirty="0" smtClean="0"/>
              <a:t>Calculate the standard deviation for the following set of data:</a:t>
            </a:r>
          </a:p>
          <a:p>
            <a:r>
              <a:rPr lang="en-US" sz="1200" dirty="0" smtClean="0"/>
              <a:t>0.1.2.3.4 and 5</a:t>
            </a:r>
          </a:p>
          <a:p>
            <a:endParaRPr lang="en-US" sz="1200" dirty="0"/>
          </a:p>
        </p:txBody>
      </p:sp>
    </p:spTree>
    <p:extLst>
      <p:ext uri="{BB962C8B-B14F-4D97-AF65-F5344CB8AC3E}">
        <p14:creationId xmlns:p14="http://schemas.microsoft.com/office/powerpoint/2010/main" val="167994025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207153" y="4780342"/>
            <a:ext cx="5251491"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580112" y="1340768"/>
            <a:ext cx="3384376" cy="5184576"/>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US" sz="1200" dirty="0"/>
              <a:t>Explain how the standard deviation helps in the interpretation of these data.</a:t>
            </a:r>
          </a:p>
          <a:p>
            <a:endParaRPr lang="en-GB" sz="2400" i="1" dirty="0" smtClean="0"/>
          </a:p>
          <a:p>
            <a:endParaRPr lang="en-GB" sz="1600" i="1" dirty="0"/>
          </a:p>
          <a:p>
            <a:endParaRPr lang="en-GB" sz="1600" i="1" dirty="0" smtClean="0"/>
          </a:p>
          <a:p>
            <a:endParaRPr lang="en-GB" sz="1600" i="1" dirty="0"/>
          </a:p>
          <a:p>
            <a:endParaRPr lang="en-GB" sz="1600" i="1" dirty="0" smtClean="0"/>
          </a:p>
          <a:p>
            <a:endParaRPr lang="en-GB" sz="1600" i="1" dirty="0"/>
          </a:p>
          <a:p>
            <a:endParaRPr lang="en-GB" sz="1600" i="1" dirty="0" smtClean="0"/>
          </a:p>
          <a:p>
            <a:endParaRPr lang="en-GB" sz="1600" i="1" dirty="0"/>
          </a:p>
          <a:p>
            <a:endParaRPr lang="en-GB" sz="1600" i="1" dirty="0" smtClean="0"/>
          </a:p>
          <a:p>
            <a:endParaRPr lang="en-GB" sz="1600" i="1" dirty="0"/>
          </a:p>
          <a:p>
            <a:endParaRPr lang="en-GB" sz="1600" i="1" dirty="0" smtClean="0"/>
          </a:p>
          <a:p>
            <a:endParaRPr lang="en-GB" sz="1600" i="1" dirty="0"/>
          </a:p>
          <a:p>
            <a:endParaRPr lang="en-GB" sz="1600" i="1" dirty="0" smtClean="0"/>
          </a:p>
          <a:p>
            <a:endParaRPr lang="en-GB" sz="1600" i="1" dirty="0"/>
          </a:p>
          <a:p>
            <a:endParaRPr lang="en-GB" sz="1600" i="1" dirty="0" smtClean="0"/>
          </a:p>
          <a:p>
            <a:endParaRPr lang="en-GB" sz="1600" i="1" dirty="0"/>
          </a:p>
          <a:p>
            <a:pPr algn="r"/>
            <a:r>
              <a:rPr lang="en-GB" sz="1200" dirty="0" smtClean="0"/>
              <a:t>(</a:t>
            </a:r>
            <a:r>
              <a:rPr lang="en-GB" sz="1200" dirty="0"/>
              <a:t>2 marks)</a:t>
            </a:r>
          </a:p>
        </p:txBody>
      </p:sp>
      <p:sp>
        <p:nvSpPr>
          <p:cNvPr id="11" name="Rectangle 10"/>
          <p:cNvSpPr/>
          <p:nvPr/>
        </p:nvSpPr>
        <p:spPr>
          <a:xfrm>
            <a:off x="179512" y="1340768"/>
            <a:ext cx="5279132" cy="5184576"/>
          </a:xfrm>
          <a:prstGeom prst="rect">
            <a:avLst/>
          </a:prstGeom>
          <a:noFill/>
        </p:spPr>
        <p:style>
          <a:lnRef idx="2">
            <a:schemeClr val="dk1"/>
          </a:lnRef>
          <a:fillRef idx="1">
            <a:schemeClr val="lt1"/>
          </a:fillRef>
          <a:effectRef idx="0">
            <a:schemeClr val="dk1"/>
          </a:effectRef>
          <a:fontRef idx="minor">
            <a:schemeClr val="dk1"/>
          </a:fontRef>
        </p:style>
        <p:txBody>
          <a:bodyPr wrap="square">
            <a:noAutofit/>
          </a:bodyPr>
          <a:lstStyle/>
          <a:p>
            <a:pPr>
              <a:spcBef>
                <a:spcPts val="300"/>
              </a:spcBef>
              <a:spcAft>
                <a:spcPts val="300"/>
              </a:spcAft>
            </a:pPr>
            <a:r>
              <a:rPr lang="en-US" sz="1200" dirty="0"/>
              <a:t>The crimson topaz and the fiery topaz are hummingbirds</a:t>
            </a:r>
            <a:r>
              <a:rPr lang="en-US" sz="1200" dirty="0" smtClean="0"/>
              <a:t>.</a:t>
            </a:r>
          </a:p>
          <a:p>
            <a:pPr>
              <a:spcBef>
                <a:spcPts val="300"/>
              </a:spcBef>
              <a:spcAft>
                <a:spcPts val="300"/>
              </a:spcAft>
            </a:pPr>
            <a:r>
              <a:rPr lang="en-US" sz="1200" dirty="0" smtClean="0"/>
              <a:t>Biologists </a:t>
            </a:r>
            <a:r>
              <a:rPr lang="en-US" sz="1200" dirty="0"/>
              <a:t>investigated whether the crimson topaz and the fiery topaz are </a:t>
            </a:r>
            <a:r>
              <a:rPr lang="en-US" sz="1200" dirty="0" smtClean="0"/>
              <a:t>different species </a:t>
            </a:r>
            <a:r>
              <a:rPr lang="en-US" sz="1200" dirty="0"/>
              <a:t>of hummingbird, or different forms of the same species</a:t>
            </a:r>
            <a:r>
              <a:rPr lang="en-US" sz="1200" dirty="0" smtClean="0"/>
              <a:t>.</a:t>
            </a:r>
          </a:p>
          <a:p>
            <a:pPr>
              <a:spcBef>
                <a:spcPts val="300"/>
              </a:spcBef>
              <a:spcAft>
                <a:spcPts val="300"/>
              </a:spcAft>
            </a:pPr>
            <a:r>
              <a:rPr lang="en-US" sz="1200" dirty="0" smtClean="0"/>
              <a:t>They </a:t>
            </a:r>
            <a:r>
              <a:rPr lang="en-US" sz="1200" dirty="0"/>
              <a:t>caught large numbers of each type of hummingbird. For each bird </a:t>
            </a:r>
            <a:r>
              <a:rPr lang="en-US" sz="1200" dirty="0" smtClean="0"/>
              <a:t>they</a:t>
            </a:r>
          </a:p>
          <a:p>
            <a:pPr marL="742950" lvl="1" indent="-285750">
              <a:spcBef>
                <a:spcPts val="300"/>
              </a:spcBef>
              <a:spcAft>
                <a:spcPts val="300"/>
              </a:spcAft>
              <a:buFont typeface="Arial" pitchFamily="34" charset="0"/>
              <a:buChar char="•"/>
            </a:pPr>
            <a:r>
              <a:rPr lang="en-GB" sz="1200" dirty="0" smtClean="0"/>
              <a:t>recorded </a:t>
            </a:r>
            <a:r>
              <a:rPr lang="en-GB" sz="1200" dirty="0"/>
              <a:t>its sex</a:t>
            </a:r>
          </a:p>
          <a:p>
            <a:pPr marL="742950" lvl="1" indent="-285750">
              <a:spcBef>
                <a:spcPts val="300"/>
              </a:spcBef>
              <a:spcAft>
                <a:spcPts val="300"/>
              </a:spcAft>
              <a:buFont typeface="Arial" pitchFamily="34" charset="0"/>
              <a:buChar char="•"/>
            </a:pPr>
            <a:r>
              <a:rPr lang="en-GB" sz="1200" dirty="0" smtClean="0"/>
              <a:t>recorded </a:t>
            </a:r>
            <a:r>
              <a:rPr lang="en-GB" sz="1200" dirty="0"/>
              <a:t>its mass</a:t>
            </a:r>
          </a:p>
          <a:p>
            <a:pPr marL="742950" lvl="1" indent="-285750">
              <a:spcBef>
                <a:spcPts val="300"/>
              </a:spcBef>
              <a:spcAft>
                <a:spcPts val="300"/>
              </a:spcAft>
              <a:buFont typeface="Arial" pitchFamily="34" charset="0"/>
              <a:buChar char="•"/>
            </a:pPr>
            <a:r>
              <a:rPr lang="en-US" sz="1200" dirty="0" smtClean="0"/>
              <a:t>recorded </a:t>
            </a:r>
            <a:r>
              <a:rPr lang="en-US" sz="1200" dirty="0"/>
              <a:t>the </a:t>
            </a:r>
            <a:r>
              <a:rPr lang="en-US" sz="1200" dirty="0" err="1"/>
              <a:t>colour</a:t>
            </a:r>
            <a:r>
              <a:rPr lang="en-US" sz="1200" dirty="0"/>
              <a:t> of its throat feathers</a:t>
            </a:r>
          </a:p>
          <a:p>
            <a:pPr marL="742950" lvl="1" indent="-285750">
              <a:spcBef>
                <a:spcPts val="300"/>
              </a:spcBef>
              <a:spcAft>
                <a:spcPts val="300"/>
              </a:spcAft>
              <a:buFont typeface="Arial" pitchFamily="34" charset="0"/>
              <a:buChar char="•"/>
            </a:pPr>
            <a:r>
              <a:rPr lang="en-US" sz="1200" dirty="0" smtClean="0"/>
              <a:t>took </a:t>
            </a:r>
            <a:r>
              <a:rPr lang="en-US" sz="1200" dirty="0"/>
              <a:t>a sample of a blood protein.</a:t>
            </a:r>
          </a:p>
          <a:p>
            <a:pPr>
              <a:spcBef>
                <a:spcPts val="300"/>
              </a:spcBef>
              <a:spcAft>
                <a:spcPts val="300"/>
              </a:spcAft>
            </a:pPr>
            <a:r>
              <a:rPr lang="en-US" sz="1200" dirty="0"/>
              <a:t>The table shows some of their results.</a:t>
            </a:r>
            <a:endParaRPr lang="en-GB" sz="1200" dirty="0"/>
          </a:p>
        </p:txBody>
      </p:sp>
      <p:sp>
        <p:nvSpPr>
          <p:cNvPr id="7" name="TextBox 6"/>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3: Classification and Evolution</a:t>
            </a:r>
            <a:endParaRPr lang="en-GB" b="1" dirty="0">
              <a:latin typeface="Arial" pitchFamily="34" charset="0"/>
              <a:cs typeface="Arial" pitchFamily="34" charset="0"/>
            </a:endParaRPr>
          </a:p>
        </p:txBody>
      </p:sp>
    </p:spTree>
    <p:extLst>
      <p:ext uri="{BB962C8B-B14F-4D97-AF65-F5344CB8AC3E}">
        <p14:creationId xmlns:p14="http://schemas.microsoft.com/office/powerpoint/2010/main" val="263234451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3: Classification and Evolution</a:t>
            </a:r>
            <a:endParaRPr lang="en-GB" b="1" dirty="0">
              <a:latin typeface="Arial" pitchFamily="34" charset="0"/>
              <a:cs typeface="Arial" pitchFamily="34" charset="0"/>
            </a:endParaRPr>
          </a:p>
        </p:txBody>
      </p:sp>
      <p:sp>
        <p:nvSpPr>
          <p:cNvPr id="5" name="TextBox 4"/>
          <p:cNvSpPr txBox="1"/>
          <p:nvPr/>
        </p:nvSpPr>
        <p:spPr>
          <a:xfrm>
            <a:off x="179511" y="656300"/>
            <a:ext cx="4327653"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4.3 Adaptations and Evolution</a:t>
            </a:r>
          </a:p>
          <a:p>
            <a:r>
              <a:rPr lang="en-GB" sz="1200" dirty="0" smtClean="0"/>
              <a:t>Be able to define what an adaptation is and be able to give examples of an adaptation.</a:t>
            </a:r>
          </a:p>
        </p:txBody>
      </p:sp>
      <p:sp>
        <p:nvSpPr>
          <p:cNvPr id="8" name="TextBox 7"/>
          <p:cNvSpPr txBox="1"/>
          <p:nvPr/>
        </p:nvSpPr>
        <p:spPr>
          <a:xfrm>
            <a:off x="4624918" y="642913"/>
            <a:ext cx="4339570" cy="659718"/>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Key words: adaptation; Darwin; Wallace; Natural Selection; adaptation; physiological; behavioural; anatomical; learned; innate; </a:t>
            </a:r>
            <a:endParaRPr lang="en-GB" sz="1200" dirty="0"/>
          </a:p>
        </p:txBody>
      </p:sp>
      <p:sp>
        <p:nvSpPr>
          <p:cNvPr id="2" name="TextBox 1"/>
          <p:cNvSpPr txBox="1"/>
          <p:nvPr/>
        </p:nvSpPr>
        <p:spPr>
          <a:xfrm>
            <a:off x="179513" y="1424074"/>
            <a:ext cx="2910820" cy="310854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Evolution describes how organisms have changed over geological time (some exceptions may be seen in rapidly reproducing organisms such as bacteria):</a:t>
            </a:r>
          </a:p>
          <a:p>
            <a:endParaRPr lang="en-GB" sz="1200" dirty="0" smtClean="0"/>
          </a:p>
          <a:p>
            <a:r>
              <a:rPr lang="en-GB" sz="1200" dirty="0" smtClean="0"/>
              <a:t>Outline 3 pieces of evidence that support that evolution has been occurring:</a:t>
            </a:r>
          </a:p>
          <a:p>
            <a:endParaRPr lang="en-GB" sz="1200" dirty="0" smtClean="0"/>
          </a:p>
          <a:p>
            <a:pPr marL="171450" indent="-171450">
              <a:buFont typeface="Arial"/>
              <a:buChar char="•"/>
            </a:pPr>
            <a:r>
              <a:rPr lang="en-GB" sz="1200" dirty="0"/>
              <a:t> </a:t>
            </a:r>
            <a:endParaRPr lang="en-GB" sz="1200" dirty="0" smtClean="0"/>
          </a:p>
          <a:p>
            <a:endParaRPr lang="en-GB" sz="1200" dirty="0" smtClean="0"/>
          </a:p>
          <a:p>
            <a:endParaRPr lang="en-GB" sz="1200" dirty="0"/>
          </a:p>
          <a:p>
            <a:pPr marL="171450" indent="-171450">
              <a:buFont typeface="Arial"/>
              <a:buChar char="•"/>
            </a:pPr>
            <a:r>
              <a:rPr lang="en-GB" sz="1200" dirty="0" smtClean="0"/>
              <a:t> </a:t>
            </a:r>
          </a:p>
          <a:p>
            <a:endParaRPr lang="en-GB" sz="1200" dirty="0" smtClean="0"/>
          </a:p>
          <a:p>
            <a:endParaRPr lang="en-GB" sz="1200" dirty="0"/>
          </a:p>
          <a:p>
            <a:pPr marL="171450" indent="-171450">
              <a:buFont typeface="Arial"/>
              <a:buChar char="•"/>
            </a:pPr>
            <a:r>
              <a:rPr lang="en-GB" sz="1200" dirty="0" smtClean="0"/>
              <a:t> </a:t>
            </a:r>
          </a:p>
          <a:p>
            <a:endParaRPr lang="en-GB" sz="1600" dirty="0"/>
          </a:p>
        </p:txBody>
      </p:sp>
      <p:sp>
        <p:nvSpPr>
          <p:cNvPr id="14" name="TextBox 13"/>
          <p:cNvSpPr txBox="1"/>
          <p:nvPr/>
        </p:nvSpPr>
        <p:spPr>
          <a:xfrm>
            <a:off x="179511" y="4748059"/>
            <a:ext cx="2910820" cy="1938992"/>
          </a:xfrm>
          <a:prstGeom prst="rect">
            <a:avLst/>
          </a:prstGeom>
          <a:noFill/>
          <a:ln w="25400">
            <a:solidFill>
              <a:schemeClr val="tx1"/>
            </a:solidFill>
          </a:ln>
        </p:spPr>
        <p:txBody>
          <a:bodyPr wrap="square" rtlCol="0">
            <a:spAutoFit/>
          </a:bodyPr>
          <a:lstStyle/>
          <a:p>
            <a:r>
              <a:rPr lang="en-US" sz="1200" dirty="0" smtClean="0"/>
              <a:t>Two scientists proposed a theory to explain how evolution takes place.</a:t>
            </a:r>
          </a:p>
          <a:p>
            <a:r>
              <a:rPr lang="en-US" sz="1200" dirty="0" smtClean="0"/>
              <a:t>What were their names and what was the name of their theory?</a:t>
            </a:r>
          </a:p>
          <a:p>
            <a:endParaRPr lang="en-US" sz="1200" dirty="0" smtClean="0"/>
          </a:p>
          <a:p>
            <a:endParaRPr lang="en-US" sz="1200" dirty="0"/>
          </a:p>
          <a:p>
            <a:endParaRPr lang="en-US" sz="1200" dirty="0" smtClean="0"/>
          </a:p>
          <a:p>
            <a:endParaRPr lang="en-US" sz="1200" dirty="0" smtClean="0"/>
          </a:p>
          <a:p>
            <a:endParaRPr lang="en-US" sz="1200" dirty="0" smtClean="0"/>
          </a:p>
          <a:p>
            <a:endParaRPr lang="en-US" sz="1200" dirty="0"/>
          </a:p>
        </p:txBody>
      </p:sp>
      <p:sp>
        <p:nvSpPr>
          <p:cNvPr id="7" name="TextBox 6"/>
          <p:cNvSpPr txBox="1"/>
          <p:nvPr/>
        </p:nvSpPr>
        <p:spPr>
          <a:xfrm>
            <a:off x="3217333" y="1424074"/>
            <a:ext cx="2973917" cy="5262978"/>
          </a:xfrm>
          <a:prstGeom prst="rect">
            <a:avLst/>
          </a:prstGeom>
          <a:noFill/>
          <a:ln w="25400">
            <a:solidFill>
              <a:schemeClr val="tx1"/>
            </a:solidFill>
          </a:ln>
        </p:spPr>
        <p:txBody>
          <a:bodyPr wrap="square" rtlCol="0">
            <a:spAutoFit/>
          </a:bodyPr>
          <a:lstStyle/>
          <a:p>
            <a:r>
              <a:rPr lang="en-US" sz="1200" b="1" dirty="0" smtClean="0"/>
              <a:t>Natural Selection </a:t>
            </a:r>
            <a:endParaRPr lang="en-US" sz="1200" dirty="0" smtClean="0"/>
          </a:p>
          <a:p>
            <a:r>
              <a:rPr lang="en-US" sz="1200" dirty="0" smtClean="0"/>
              <a:t>What is a selection pressure?</a:t>
            </a:r>
          </a:p>
          <a:p>
            <a:endParaRPr lang="en-US" sz="1200" dirty="0"/>
          </a:p>
          <a:p>
            <a:endParaRPr lang="en-US" sz="1200" dirty="0" smtClean="0"/>
          </a:p>
          <a:p>
            <a:r>
              <a:rPr lang="en-US" sz="1200" dirty="0" smtClean="0"/>
              <a:t>The theory of Natural Selection can be explained using a number of steps. Explain each of the steps below:</a:t>
            </a:r>
          </a:p>
          <a:p>
            <a:endParaRPr lang="en-US" sz="1200" dirty="0"/>
          </a:p>
          <a:p>
            <a:pPr marL="228600" indent="-228600">
              <a:buFont typeface="+mj-lt"/>
              <a:buAutoNum type="arabicPeriod"/>
            </a:pPr>
            <a:r>
              <a:rPr lang="en-US" sz="1200" dirty="0" smtClean="0"/>
              <a:t>Variation</a:t>
            </a:r>
          </a:p>
          <a:p>
            <a:endParaRPr lang="en-US" sz="1200" dirty="0"/>
          </a:p>
          <a:p>
            <a:endParaRPr lang="en-US" sz="1200" dirty="0" smtClean="0"/>
          </a:p>
          <a:p>
            <a:pPr marL="228600" indent="-228600">
              <a:buFont typeface="+mj-lt"/>
              <a:buAutoNum type="arabicPeriod"/>
            </a:pPr>
            <a:r>
              <a:rPr lang="en-US" sz="1200" dirty="0"/>
              <a:t> </a:t>
            </a:r>
            <a:r>
              <a:rPr lang="en-US" sz="1200" dirty="0" smtClean="0"/>
              <a:t>Survival of the fittest</a:t>
            </a:r>
          </a:p>
          <a:p>
            <a:pPr marL="228600" indent="-228600">
              <a:buFont typeface="+mj-lt"/>
              <a:buAutoNum type="arabicPeriod"/>
            </a:pPr>
            <a:endParaRPr lang="en-US" sz="1200" dirty="0" smtClean="0"/>
          </a:p>
          <a:p>
            <a:endParaRPr lang="en-US" sz="1200" dirty="0" smtClean="0"/>
          </a:p>
          <a:p>
            <a:endParaRPr lang="en-US" sz="1200" dirty="0"/>
          </a:p>
          <a:p>
            <a:pPr marL="228600" indent="-228600">
              <a:buFont typeface="+mj-lt"/>
              <a:buAutoNum type="arabicPeriod"/>
            </a:pPr>
            <a:r>
              <a:rPr lang="en-US" sz="1200" dirty="0" smtClean="0"/>
              <a:t> Advantageous alleles</a:t>
            </a:r>
          </a:p>
          <a:p>
            <a:pPr marL="228600" indent="-228600">
              <a:buFont typeface="+mj-lt"/>
              <a:buAutoNum type="arabicPeriod"/>
            </a:pPr>
            <a:endParaRPr lang="en-US" sz="1200" dirty="0"/>
          </a:p>
          <a:p>
            <a:endParaRPr lang="en-US" sz="1200" dirty="0" smtClean="0"/>
          </a:p>
          <a:p>
            <a:endParaRPr lang="en-US" sz="1200" dirty="0" smtClean="0"/>
          </a:p>
          <a:p>
            <a:pPr marL="228600" indent="-228600">
              <a:buFont typeface="+mj-lt"/>
              <a:buAutoNum type="arabicPeriod"/>
            </a:pPr>
            <a:r>
              <a:rPr lang="en-US" sz="1200" dirty="0" smtClean="0"/>
              <a:t>Offspring</a:t>
            </a:r>
          </a:p>
          <a:p>
            <a:pPr marL="228600" indent="-228600">
              <a:buFont typeface="+mj-lt"/>
              <a:buAutoNum type="arabicPeriod"/>
            </a:pPr>
            <a:endParaRPr lang="en-US" sz="1200" dirty="0"/>
          </a:p>
          <a:p>
            <a:endParaRPr lang="en-US" sz="1200" dirty="0" smtClean="0"/>
          </a:p>
          <a:p>
            <a:endParaRPr lang="en-US" sz="1200" dirty="0" smtClean="0"/>
          </a:p>
          <a:p>
            <a:pPr marL="228600" indent="-228600">
              <a:buFont typeface="+mj-lt"/>
              <a:buAutoNum type="arabicPeriod"/>
            </a:pPr>
            <a:r>
              <a:rPr lang="en-US" sz="1200" dirty="0"/>
              <a:t> </a:t>
            </a:r>
            <a:r>
              <a:rPr lang="en-US" sz="1200" dirty="0" smtClean="0"/>
              <a:t>Gradual change in allele frequencies</a:t>
            </a:r>
          </a:p>
          <a:p>
            <a:pPr marL="228600" indent="-228600">
              <a:buFont typeface="+mj-lt"/>
              <a:buAutoNum type="arabicPeriod"/>
            </a:pPr>
            <a:endParaRPr lang="en-US" sz="1200" dirty="0"/>
          </a:p>
          <a:p>
            <a:endParaRPr lang="en-US" sz="1200" dirty="0" smtClean="0"/>
          </a:p>
          <a:p>
            <a:endParaRPr lang="en-US" sz="1200" dirty="0" smtClean="0"/>
          </a:p>
          <a:p>
            <a:endParaRPr lang="en-US" sz="1200" dirty="0"/>
          </a:p>
        </p:txBody>
      </p:sp>
      <p:sp>
        <p:nvSpPr>
          <p:cNvPr id="9" name="TextBox 8"/>
          <p:cNvSpPr txBox="1"/>
          <p:nvPr/>
        </p:nvSpPr>
        <p:spPr>
          <a:xfrm>
            <a:off x="6360583" y="1424074"/>
            <a:ext cx="2603905" cy="5262978"/>
          </a:xfrm>
          <a:prstGeom prst="rect">
            <a:avLst/>
          </a:prstGeom>
          <a:noFill/>
          <a:ln w="25400">
            <a:solidFill>
              <a:schemeClr val="tx1"/>
            </a:solidFill>
          </a:ln>
        </p:spPr>
        <p:txBody>
          <a:bodyPr wrap="square" rtlCol="0">
            <a:spAutoFit/>
          </a:bodyPr>
          <a:lstStyle/>
          <a:p>
            <a:r>
              <a:rPr lang="en-US" sz="1200" b="1" dirty="0" smtClean="0"/>
              <a:t>Adaptations</a:t>
            </a:r>
          </a:p>
          <a:p>
            <a:r>
              <a:rPr lang="en-US" sz="1200" dirty="0" smtClean="0"/>
              <a:t>In the theory of Natural Selection the best adapted organisms survive.</a:t>
            </a:r>
          </a:p>
          <a:p>
            <a:r>
              <a:rPr lang="en-US" sz="1200" dirty="0" smtClean="0"/>
              <a:t>What is an adaptation?</a:t>
            </a:r>
          </a:p>
          <a:p>
            <a:endParaRPr lang="en-US" sz="1200" dirty="0"/>
          </a:p>
          <a:p>
            <a:endParaRPr lang="en-US" sz="1200" dirty="0" smtClean="0"/>
          </a:p>
          <a:p>
            <a:r>
              <a:rPr lang="en-US" sz="1200" dirty="0" smtClean="0"/>
              <a:t>For each type explain what it is and give an example of an organism showing this an adaptation of this type.</a:t>
            </a:r>
            <a:endParaRPr lang="en-US" sz="1200" dirty="0"/>
          </a:p>
          <a:p>
            <a:pPr marL="171450" indent="-171450">
              <a:buFont typeface="Arial"/>
              <a:buChar char="•"/>
            </a:pPr>
            <a:r>
              <a:rPr lang="en-US" sz="1200" dirty="0" smtClean="0"/>
              <a:t>Anatomical</a:t>
            </a:r>
          </a:p>
          <a:p>
            <a:endParaRPr lang="en-US" sz="1200" dirty="0"/>
          </a:p>
          <a:p>
            <a:endParaRPr lang="en-US" sz="1200" dirty="0" smtClean="0"/>
          </a:p>
          <a:p>
            <a:endParaRPr lang="en-US" sz="1200" dirty="0"/>
          </a:p>
          <a:p>
            <a:endParaRPr lang="en-US" sz="1200" dirty="0" smtClean="0"/>
          </a:p>
          <a:p>
            <a:pPr marL="171450" indent="-171450">
              <a:buFont typeface="Arial"/>
              <a:buChar char="•"/>
            </a:pPr>
            <a:r>
              <a:rPr lang="en-US" sz="1200" dirty="0" smtClean="0"/>
              <a:t>Physiological</a:t>
            </a:r>
          </a:p>
          <a:p>
            <a:pPr marL="171450" indent="-171450">
              <a:buFont typeface="Arial"/>
              <a:buChar char="•"/>
            </a:pPr>
            <a:endParaRPr lang="en-US" sz="1200" dirty="0"/>
          </a:p>
          <a:p>
            <a:pPr marL="171450" indent="-171450">
              <a:buFont typeface="Arial"/>
              <a:buChar char="•"/>
            </a:pPr>
            <a:endParaRPr lang="en-US" sz="1200" dirty="0" smtClean="0"/>
          </a:p>
          <a:p>
            <a:endParaRPr lang="en-US" sz="1200" dirty="0"/>
          </a:p>
          <a:p>
            <a:pPr marL="171450" indent="-171450">
              <a:buFont typeface="Arial"/>
              <a:buChar char="•"/>
            </a:pPr>
            <a:endParaRPr lang="en-US" sz="1200" dirty="0" smtClean="0"/>
          </a:p>
          <a:p>
            <a:pPr marL="171450" indent="-171450">
              <a:buFont typeface="Arial"/>
              <a:buChar char="•"/>
            </a:pPr>
            <a:r>
              <a:rPr lang="en-US" sz="1200" dirty="0" smtClean="0"/>
              <a:t>Behavioural</a:t>
            </a:r>
          </a:p>
          <a:p>
            <a:pPr marL="171450" indent="-171450">
              <a:buFont typeface="Arial"/>
              <a:buChar char="•"/>
            </a:pPr>
            <a:endParaRPr lang="en-US" sz="1200" dirty="0" smtClean="0"/>
          </a:p>
          <a:p>
            <a:endParaRPr lang="en-US" sz="1200" dirty="0"/>
          </a:p>
          <a:p>
            <a:endParaRPr lang="en-US" sz="1200" dirty="0" smtClean="0"/>
          </a:p>
          <a:p>
            <a:r>
              <a:rPr lang="en-US" sz="1200" dirty="0" smtClean="0"/>
              <a:t>Distinguish between learnt and innate behaviour:</a:t>
            </a:r>
          </a:p>
          <a:p>
            <a:endParaRPr lang="en-US" sz="1200" dirty="0"/>
          </a:p>
          <a:p>
            <a:endParaRPr lang="en-US" sz="1200" dirty="0"/>
          </a:p>
        </p:txBody>
      </p:sp>
    </p:spTree>
    <p:extLst>
      <p:ext uri="{BB962C8B-B14F-4D97-AF65-F5344CB8AC3E}">
        <p14:creationId xmlns:p14="http://schemas.microsoft.com/office/powerpoint/2010/main" val="170882696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764704"/>
            <a:ext cx="6264696" cy="104644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4.3 Evolution and implications for human populations</a:t>
            </a:r>
          </a:p>
          <a:p>
            <a:r>
              <a:rPr lang="en-GB" sz="1200" dirty="0" smtClean="0"/>
              <a:t>What are antibiotics and how do they work? How do bacteria become resistant to antibiotics?</a:t>
            </a:r>
          </a:p>
          <a:p>
            <a:r>
              <a:rPr lang="en-GB" sz="1200" dirty="0" smtClean="0"/>
              <a:t>How is resistance passed on to subsequent generations and other species</a:t>
            </a:r>
            <a:r>
              <a:rPr lang="en-GB" sz="1400" dirty="0" smtClean="0"/>
              <a:t>?</a:t>
            </a:r>
          </a:p>
          <a:p>
            <a:r>
              <a:rPr lang="en-GB" sz="1200" dirty="0" smtClean="0"/>
              <a:t>What is an insecticide and why are they important in modern farming practices?  What are the implications if insects gain resistance to insecticides.</a:t>
            </a:r>
          </a:p>
        </p:txBody>
      </p:sp>
      <p:sp>
        <p:nvSpPr>
          <p:cNvPr id="8" name="TextBox 7"/>
          <p:cNvSpPr txBox="1"/>
          <p:nvPr/>
        </p:nvSpPr>
        <p:spPr>
          <a:xfrm>
            <a:off x="6588224" y="764704"/>
            <a:ext cx="2376264" cy="984885"/>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smtClean="0"/>
              <a:t>Antibiotic; </a:t>
            </a:r>
            <a:endParaRPr lang="en-GB" sz="1400" dirty="0"/>
          </a:p>
        </p:txBody>
      </p:sp>
      <p:sp>
        <p:nvSpPr>
          <p:cNvPr id="2" name="TextBox 1"/>
          <p:cNvSpPr txBox="1"/>
          <p:nvPr/>
        </p:nvSpPr>
        <p:spPr>
          <a:xfrm>
            <a:off x="179512" y="1916832"/>
            <a:ext cx="4392488" cy="468052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Describe what an antibiotic is</a:t>
            </a:r>
            <a:r>
              <a:rPr lang="en-GB" sz="1600" dirty="0" smtClean="0"/>
              <a:t>:</a:t>
            </a:r>
          </a:p>
          <a:p>
            <a:endParaRPr lang="en-GB" sz="1600" dirty="0"/>
          </a:p>
          <a:p>
            <a:endParaRPr lang="en-GB" sz="1600" dirty="0" smtClean="0"/>
          </a:p>
          <a:p>
            <a:r>
              <a:rPr lang="en-GB" sz="1200" dirty="0" smtClean="0"/>
              <a:t>Two current examples of bacteria that are gaining antibiotic resistance are MRSA (methicillin- resistant </a:t>
            </a:r>
            <a:r>
              <a:rPr lang="en-GB" sz="1200" i="1" dirty="0" smtClean="0"/>
              <a:t>Staphylococcus </a:t>
            </a:r>
            <a:r>
              <a:rPr lang="en-GB" sz="1200" i="1" dirty="0" err="1" smtClean="0"/>
              <a:t>aureus</a:t>
            </a:r>
            <a:r>
              <a:rPr lang="en-GB" sz="1200" dirty="0" smtClean="0"/>
              <a:t>) and </a:t>
            </a:r>
            <a:r>
              <a:rPr lang="en-GB" sz="1200" i="1" dirty="0" smtClean="0"/>
              <a:t>Clostridium </a:t>
            </a:r>
            <a:r>
              <a:rPr lang="en-GB" sz="1200" i="1" dirty="0" err="1" smtClean="0"/>
              <a:t>difficile</a:t>
            </a:r>
            <a:r>
              <a:rPr lang="en-GB" sz="1200" dirty="0" smtClean="0"/>
              <a:t>.</a:t>
            </a:r>
          </a:p>
          <a:p>
            <a:pPr marL="171450" indent="-171450">
              <a:buFont typeface="Arial"/>
              <a:buChar char="•"/>
            </a:pPr>
            <a:r>
              <a:rPr lang="en-GB" sz="1200" dirty="0" smtClean="0"/>
              <a:t>Explain using the theory of natural selection how these bacteria have gained antibiotic resistance.</a:t>
            </a:r>
          </a:p>
          <a:p>
            <a:pPr marL="171450" indent="-171450">
              <a:buFont typeface="Arial"/>
              <a:buChar char="•"/>
            </a:pPr>
            <a:endParaRPr lang="en-GB" sz="1200" dirty="0"/>
          </a:p>
          <a:p>
            <a:pPr marL="171450" indent="-171450">
              <a:buFont typeface="Arial"/>
              <a:buChar char="•"/>
            </a:pPr>
            <a:endParaRPr lang="en-GB" sz="1200" dirty="0" smtClean="0"/>
          </a:p>
          <a:p>
            <a:pPr marL="171450" indent="-171450">
              <a:buFont typeface="Arial"/>
              <a:buChar char="•"/>
            </a:pPr>
            <a:endParaRPr lang="en-GB" sz="1200" dirty="0"/>
          </a:p>
          <a:p>
            <a:endParaRPr lang="en-GB" sz="1200" dirty="0" smtClean="0"/>
          </a:p>
          <a:p>
            <a:endParaRPr lang="en-GB" sz="1200" dirty="0"/>
          </a:p>
          <a:p>
            <a:endParaRPr lang="en-GB" sz="1200" dirty="0" smtClean="0"/>
          </a:p>
          <a:p>
            <a:r>
              <a:rPr lang="en-GB" sz="1200" dirty="0" smtClean="0"/>
              <a:t>Outline two ways in which the development of antibiotic resistant strains of bacteria could be slowed down and for each explain why that strategy would work:</a:t>
            </a:r>
          </a:p>
          <a:p>
            <a:pPr marL="171450" indent="-171450">
              <a:buFont typeface="Arial"/>
              <a:buChar char="•"/>
            </a:pPr>
            <a:r>
              <a:rPr lang="en-GB" sz="1200" dirty="0"/>
              <a:t> </a:t>
            </a:r>
            <a:endParaRPr lang="en-GB" sz="1200" dirty="0" smtClean="0"/>
          </a:p>
          <a:p>
            <a:pPr marL="171450" indent="-171450">
              <a:buFont typeface="Arial"/>
              <a:buChar char="•"/>
            </a:pPr>
            <a:endParaRPr lang="en-GB" sz="1200" dirty="0"/>
          </a:p>
          <a:p>
            <a:pPr marL="171450" indent="-171450">
              <a:buFont typeface="Arial"/>
              <a:buChar char="•"/>
            </a:pPr>
            <a:endParaRPr lang="en-GB" sz="1200" dirty="0" smtClean="0"/>
          </a:p>
          <a:p>
            <a:pPr marL="171450" indent="-171450">
              <a:buFont typeface="Arial"/>
              <a:buChar char="•"/>
            </a:pPr>
            <a:r>
              <a:rPr lang="en-GB" sz="1200" dirty="0"/>
              <a:t> </a:t>
            </a:r>
            <a:endParaRPr lang="en-GB" sz="1200" dirty="0" smtClean="0"/>
          </a:p>
          <a:p>
            <a:endParaRPr lang="en-GB" sz="1200" dirty="0"/>
          </a:p>
          <a:p>
            <a:endParaRPr lang="en-GB" sz="1200" dirty="0" smtClean="0"/>
          </a:p>
          <a:p>
            <a:endParaRPr lang="en-GB" sz="1200" dirty="0"/>
          </a:p>
          <a:p>
            <a:endParaRPr lang="en-GB" sz="1200" dirty="0" smtClean="0"/>
          </a:p>
          <a:p>
            <a:endParaRPr lang="en-GB" sz="1200" dirty="0"/>
          </a:p>
          <a:p>
            <a:endParaRPr lang="en-GB" sz="1200" dirty="0" smtClean="0"/>
          </a:p>
          <a:p>
            <a:endParaRPr lang="en-GB" sz="1200" dirty="0"/>
          </a:p>
        </p:txBody>
      </p:sp>
      <p:sp>
        <p:nvSpPr>
          <p:cNvPr id="6" name="TextBox 5"/>
          <p:cNvSpPr txBox="1"/>
          <p:nvPr/>
        </p:nvSpPr>
        <p:spPr>
          <a:xfrm>
            <a:off x="4716015" y="1916832"/>
            <a:ext cx="4242093" cy="468052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What is an insecticide:</a:t>
            </a:r>
          </a:p>
          <a:p>
            <a:endParaRPr lang="en-GB" sz="1200" dirty="0"/>
          </a:p>
          <a:p>
            <a:r>
              <a:rPr lang="en-GB" sz="1200" dirty="0" smtClean="0"/>
              <a:t>Why would a farmer want to use an insecticide?</a:t>
            </a:r>
          </a:p>
          <a:p>
            <a:endParaRPr lang="en-GB" sz="1200" dirty="0"/>
          </a:p>
          <a:p>
            <a:r>
              <a:rPr lang="en-GB" sz="1200" dirty="0" smtClean="0"/>
              <a:t>Define the term variation:</a:t>
            </a:r>
          </a:p>
          <a:p>
            <a:endParaRPr lang="en-GB" sz="1200" dirty="0"/>
          </a:p>
          <a:p>
            <a:r>
              <a:rPr lang="en-GB" sz="1200" dirty="0" smtClean="0"/>
              <a:t>The Colorado beetle </a:t>
            </a:r>
            <a:r>
              <a:rPr lang="en-GB" sz="1200" i="1" dirty="0" err="1" smtClean="0"/>
              <a:t>Leptinotarsa</a:t>
            </a:r>
            <a:r>
              <a:rPr lang="en-GB" sz="1200" i="1" dirty="0" smtClean="0"/>
              <a:t> </a:t>
            </a:r>
            <a:r>
              <a:rPr lang="en-GB" sz="1200" i="1" dirty="0" err="1" smtClean="0"/>
              <a:t>decemlineata</a:t>
            </a:r>
            <a:r>
              <a:rPr lang="en-GB" sz="1200" dirty="0" smtClean="0"/>
              <a:t> is a serious insect pest of potato plants.  This pest species was controlled by the insecticide DDT until the 1950s when it gained resistance that became widespread.  Since then many types of insecticide have been used to control it but the beetle is now resistant to them all.  Some populations of beetle may not be resistant to all types of insecticide, but within the species as a whole there is resistance to all insecticides.</a:t>
            </a:r>
          </a:p>
          <a:p>
            <a:pPr marL="228600" indent="-228600">
              <a:buAutoNum type="alphaLcPeriod"/>
            </a:pPr>
            <a:r>
              <a:rPr lang="en-GB" sz="1200" dirty="0" smtClean="0"/>
              <a:t>Spraying with an insecticide rarely kills all the pests in a field of potatoes.  Apart from resistance, suggest why this is the case.</a:t>
            </a:r>
          </a:p>
          <a:p>
            <a:endParaRPr lang="en-GB" sz="1200" dirty="0" smtClean="0"/>
          </a:p>
          <a:p>
            <a:endParaRPr lang="en-GB" sz="1200" dirty="0"/>
          </a:p>
          <a:p>
            <a:r>
              <a:rPr lang="en-GB" sz="1200" dirty="0" smtClean="0"/>
              <a:t>b. Explain how resistance to an insecticide arises and spread in Colorado potato beetles.</a:t>
            </a:r>
          </a:p>
          <a:p>
            <a:endParaRPr lang="en-GB" sz="1200" dirty="0"/>
          </a:p>
        </p:txBody>
      </p:sp>
      <p:sp>
        <p:nvSpPr>
          <p:cNvPr id="7" name="TextBox 6"/>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3: Classification and Evolution</a:t>
            </a:r>
            <a:endParaRPr lang="en-GB" b="1" dirty="0">
              <a:latin typeface="Arial" pitchFamily="34" charset="0"/>
              <a:cs typeface="Arial" pitchFamily="34" charset="0"/>
            </a:endParaRPr>
          </a:p>
        </p:txBody>
      </p:sp>
    </p:spTree>
    <p:extLst>
      <p:ext uri="{BB962C8B-B14F-4D97-AF65-F5344CB8AC3E}">
        <p14:creationId xmlns:p14="http://schemas.microsoft.com/office/powerpoint/2010/main" val="255242740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sp>
        <p:nvSpPr>
          <p:cNvPr id="2" name="Rectangle 1"/>
          <p:cNvSpPr/>
          <p:nvPr/>
        </p:nvSpPr>
        <p:spPr>
          <a:xfrm>
            <a:off x="177386" y="1340768"/>
            <a:ext cx="4248472" cy="520142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a:t>Give </a:t>
            </a:r>
            <a:r>
              <a:rPr lang="en-US" sz="1200" b="1" dirty="0"/>
              <a:t>one </a:t>
            </a:r>
            <a:r>
              <a:rPr lang="en-US" sz="1200" dirty="0"/>
              <a:t>way in which a DNA molecule in a prokaryote, such as a bacterium, </a:t>
            </a:r>
            <a:r>
              <a:rPr lang="en-US" sz="1200" dirty="0" smtClean="0"/>
              <a:t>is different </a:t>
            </a:r>
            <a:r>
              <a:rPr lang="en-US" sz="1200" dirty="0"/>
              <a:t>from a DNA molecule in a eukaryote.</a:t>
            </a:r>
          </a:p>
          <a:p>
            <a:endParaRPr lang="en-GB" sz="1200" dirty="0" smtClean="0"/>
          </a:p>
          <a:p>
            <a:endParaRPr lang="en-GB" sz="1200" i="1" dirty="0"/>
          </a:p>
          <a:p>
            <a:endParaRPr lang="en-GB" sz="1200" i="1" dirty="0" smtClean="0"/>
          </a:p>
          <a:p>
            <a:pPr algn="r"/>
            <a:r>
              <a:rPr lang="en-GB" sz="1200" dirty="0" smtClean="0"/>
              <a:t>(</a:t>
            </a:r>
            <a:r>
              <a:rPr lang="en-GB" sz="1200" dirty="0"/>
              <a:t>1 mark)</a:t>
            </a:r>
          </a:p>
          <a:p>
            <a:r>
              <a:rPr lang="en-US" sz="1200" dirty="0"/>
              <a:t>Species </a:t>
            </a:r>
            <a:r>
              <a:rPr lang="en-US" sz="1200" b="1" dirty="0"/>
              <a:t>X </a:t>
            </a:r>
            <a:r>
              <a:rPr lang="en-US" sz="1200" dirty="0"/>
              <a:t>and </a:t>
            </a:r>
            <a:r>
              <a:rPr lang="en-US" sz="1200" b="1" dirty="0"/>
              <a:t>Y </a:t>
            </a:r>
            <a:r>
              <a:rPr lang="en-US" sz="1200" dirty="0"/>
              <a:t>are bacteria. The diagram shows gene transfer between bacteria in </a:t>
            </a:r>
            <a:r>
              <a:rPr lang="en-US" sz="1200" dirty="0" smtClean="0"/>
              <a:t>these two </a:t>
            </a:r>
            <a:r>
              <a:rPr lang="en-US" sz="1200" dirty="0"/>
              <a:t>species. The bacteria that are shaded are resistant to the antibiotic penicillin</a:t>
            </a:r>
            <a:r>
              <a:rPr lang="en-US" sz="1200" dirty="0" smtClean="0"/>
              <a:t>.</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a:p>
          <a:p>
            <a:endParaRPr lang="en-GB" sz="1200" i="1" dirty="0"/>
          </a:p>
          <a:p>
            <a:endParaRPr lang="en-GB" sz="1200" i="1" dirty="0" smtClean="0"/>
          </a:p>
          <a:p>
            <a:endParaRPr lang="en-GB" sz="1200" i="1" dirty="0"/>
          </a:p>
          <a:p>
            <a:endParaRPr lang="en-GB" sz="1200" i="1" dirty="0" smtClean="0"/>
          </a:p>
          <a:p>
            <a:endParaRPr lang="en-GB" sz="1600" i="1" dirty="0"/>
          </a:p>
          <a:p>
            <a:endParaRPr lang="en-GB" sz="1600" i="1" dirty="0" smtClean="0"/>
          </a:p>
          <a:p>
            <a:endParaRPr lang="en-GB" sz="1600" i="1" dirty="0"/>
          </a:p>
          <a:p>
            <a:endParaRPr lang="en-GB" sz="1600" i="1" dirty="0" smtClean="0"/>
          </a:p>
          <a:p>
            <a:endParaRPr lang="en-GB" sz="1600" dirty="0"/>
          </a:p>
        </p:txBody>
      </p:sp>
      <p:sp>
        <p:nvSpPr>
          <p:cNvPr id="3" name="Rectangle 2"/>
          <p:cNvSpPr/>
          <p:nvPr/>
        </p:nvSpPr>
        <p:spPr>
          <a:xfrm>
            <a:off x="4572000" y="1326947"/>
            <a:ext cx="4376722" cy="526297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smtClean="0"/>
              <a:t>Use </a:t>
            </a:r>
            <a:r>
              <a:rPr lang="en-US" sz="1200" dirty="0"/>
              <a:t>the diagram to explain why bacterium </a:t>
            </a:r>
            <a:r>
              <a:rPr lang="en-US" sz="1200" b="1" dirty="0"/>
              <a:t>A </a:t>
            </a:r>
            <a:r>
              <a:rPr lang="en-US" sz="1200" dirty="0"/>
              <a:t>is resistant to penicillin.</a:t>
            </a:r>
          </a:p>
          <a:p>
            <a:endParaRPr lang="en-GB" sz="1600" i="1" dirty="0" smtClean="0"/>
          </a:p>
          <a:p>
            <a:endParaRPr lang="en-GB" sz="1600" i="1" dirty="0"/>
          </a:p>
          <a:p>
            <a:endParaRPr lang="en-GB" sz="1600" i="1" dirty="0" smtClean="0"/>
          </a:p>
          <a:p>
            <a:endParaRPr lang="en-GB" sz="1600" i="1" dirty="0"/>
          </a:p>
          <a:p>
            <a:endParaRPr lang="en-GB" sz="1600" i="1" dirty="0" smtClean="0"/>
          </a:p>
          <a:p>
            <a:endParaRPr lang="en-GB" sz="1600" i="1" dirty="0"/>
          </a:p>
          <a:p>
            <a:endParaRPr lang="en-GB" sz="1200" i="1" dirty="0" smtClean="0"/>
          </a:p>
          <a:p>
            <a:pPr algn="r"/>
            <a:r>
              <a:rPr lang="en-GB" sz="1200" dirty="0" smtClean="0"/>
              <a:t>(</a:t>
            </a:r>
            <a:r>
              <a:rPr lang="en-GB" sz="1200" dirty="0"/>
              <a:t>3 marks</a:t>
            </a:r>
            <a:r>
              <a:rPr lang="en-GB" sz="1200" dirty="0" smtClean="0"/>
              <a:t>)</a:t>
            </a:r>
          </a:p>
          <a:p>
            <a:r>
              <a:rPr lang="en-US" sz="1200" dirty="0"/>
              <a:t>Use the diagram to explain why bacteria </a:t>
            </a:r>
            <a:r>
              <a:rPr lang="en-US" sz="1200" b="1" dirty="0"/>
              <a:t>B </a:t>
            </a:r>
            <a:r>
              <a:rPr lang="en-US" sz="1200" dirty="0"/>
              <a:t>and </a:t>
            </a:r>
            <a:r>
              <a:rPr lang="en-US" sz="1200" b="1" dirty="0"/>
              <a:t>C </a:t>
            </a:r>
            <a:r>
              <a:rPr lang="en-US" sz="1200" dirty="0"/>
              <a:t>are resistant to penicillin.</a:t>
            </a:r>
          </a:p>
          <a:p>
            <a:endParaRPr lang="en-GB" sz="1200" i="1" dirty="0" smtClean="0"/>
          </a:p>
          <a:p>
            <a:endParaRPr lang="en-GB" sz="1200" i="1" dirty="0"/>
          </a:p>
          <a:p>
            <a:endParaRPr lang="en-GB" sz="1200" i="1" dirty="0" smtClean="0"/>
          </a:p>
          <a:p>
            <a:endParaRPr lang="en-GB" sz="1200" i="1" dirty="0"/>
          </a:p>
          <a:p>
            <a:endParaRPr lang="en-GB" sz="1200" i="1" dirty="0" smtClean="0"/>
          </a:p>
          <a:p>
            <a:endParaRPr lang="en-GB" sz="1200" i="1" dirty="0"/>
          </a:p>
          <a:p>
            <a:endParaRPr lang="en-GB" sz="1200" i="1" dirty="0" smtClean="0"/>
          </a:p>
          <a:p>
            <a:endParaRPr lang="en-GB" sz="1200" i="1" dirty="0"/>
          </a:p>
          <a:p>
            <a:pPr algn="r"/>
            <a:endParaRPr lang="en-GB" sz="1200" dirty="0" smtClean="0"/>
          </a:p>
          <a:p>
            <a:pPr algn="r"/>
            <a:endParaRPr lang="en-GB" sz="1200" dirty="0"/>
          </a:p>
          <a:p>
            <a:pPr algn="r"/>
            <a:endParaRPr lang="en-GB" sz="1200" dirty="0" smtClean="0"/>
          </a:p>
          <a:p>
            <a:pPr algn="r"/>
            <a:r>
              <a:rPr lang="en-GB" sz="1200" dirty="0" smtClean="0"/>
              <a:t>(</a:t>
            </a:r>
            <a:r>
              <a:rPr lang="en-GB" sz="1200" dirty="0"/>
              <a:t>2 marks</a:t>
            </a:r>
            <a:r>
              <a:rPr lang="en-GB" sz="1200" dirty="0" smtClean="0"/>
              <a:t>)</a:t>
            </a:r>
          </a:p>
          <a:p>
            <a:pPr algn="r"/>
            <a:endParaRPr lang="en-GB" sz="1200" dirty="0"/>
          </a:p>
        </p:txBody>
      </p:sp>
      <p:pic>
        <p:nvPicPr>
          <p:cNvPr id="34819"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253646" y="4001219"/>
            <a:ext cx="4102330"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3: Classification and Evolution</a:t>
            </a:r>
            <a:endParaRPr lang="en-GB" b="1" dirty="0">
              <a:latin typeface="Arial" pitchFamily="34" charset="0"/>
              <a:cs typeface="Arial" pitchFamily="34" charset="0"/>
            </a:endParaRPr>
          </a:p>
        </p:txBody>
      </p:sp>
    </p:spTree>
    <p:extLst>
      <p:ext uri="{BB962C8B-B14F-4D97-AF65-F5344CB8AC3E}">
        <p14:creationId xmlns:p14="http://schemas.microsoft.com/office/powerpoint/2010/main" val="131146956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sp>
        <p:nvSpPr>
          <p:cNvPr id="2" name="Rectangle 1"/>
          <p:cNvSpPr/>
          <p:nvPr/>
        </p:nvSpPr>
        <p:spPr>
          <a:xfrm>
            <a:off x="177386" y="1340768"/>
            <a:ext cx="4248472" cy="52629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a:t>The number of patients infected with the bacterium MRSA has increased in </a:t>
            </a:r>
            <a:r>
              <a:rPr lang="en-US" sz="1200" dirty="0" smtClean="0"/>
              <a:t>some hospitals</a:t>
            </a:r>
            <a:r>
              <a:rPr lang="en-US" sz="1200" dirty="0"/>
              <a:t>. Scientists have suggested ways to reduce the transmission of MRSA </a:t>
            </a:r>
            <a:r>
              <a:rPr lang="en-US" sz="1200" dirty="0" smtClean="0"/>
              <a:t>in hospitals</a:t>
            </a:r>
            <a:r>
              <a:rPr lang="en-US" sz="1200" dirty="0"/>
              <a:t>. Suggest </a:t>
            </a:r>
            <a:r>
              <a:rPr lang="en-US" sz="1200" b="1" dirty="0"/>
              <a:t>two </a:t>
            </a:r>
            <a:r>
              <a:rPr lang="en-US" sz="1200" dirty="0"/>
              <a:t>ways to reduce the transmission of MRSA in hospitals.</a:t>
            </a:r>
          </a:p>
          <a:p>
            <a:r>
              <a:rPr lang="en-GB" sz="1200" dirty="0"/>
              <a:t>1 </a:t>
            </a:r>
            <a:endParaRPr lang="en-GB" sz="1200" dirty="0" smtClean="0"/>
          </a:p>
          <a:p>
            <a:endParaRPr lang="en-GB" sz="1200" dirty="0"/>
          </a:p>
          <a:p>
            <a:endParaRPr lang="en-GB" sz="1200" dirty="0" smtClean="0"/>
          </a:p>
          <a:p>
            <a:endParaRPr lang="en-GB" sz="1200" dirty="0" smtClean="0"/>
          </a:p>
          <a:p>
            <a:endParaRPr lang="en-GB" sz="1200" dirty="0" smtClean="0"/>
          </a:p>
          <a:p>
            <a:endParaRPr lang="en-GB" sz="1200" dirty="0"/>
          </a:p>
          <a:p>
            <a:endParaRPr lang="en-GB" sz="1200" dirty="0" smtClean="0"/>
          </a:p>
          <a:p>
            <a:r>
              <a:rPr lang="en-GB" sz="1200" dirty="0" smtClean="0"/>
              <a:t>2 </a:t>
            </a:r>
          </a:p>
          <a:p>
            <a:endParaRPr lang="en-GB" sz="1600" i="1" dirty="0"/>
          </a:p>
          <a:p>
            <a:endParaRPr lang="en-GB" sz="1600" i="1" dirty="0" smtClean="0"/>
          </a:p>
          <a:p>
            <a:endParaRPr lang="en-GB" sz="1600" i="1" dirty="0" smtClean="0"/>
          </a:p>
          <a:p>
            <a:endParaRPr lang="en-GB" sz="1600" i="1" dirty="0" smtClean="0"/>
          </a:p>
          <a:p>
            <a:endParaRPr lang="en-GB" sz="1600" i="1" dirty="0"/>
          </a:p>
          <a:p>
            <a:endParaRPr lang="en-GB" sz="1600" i="1" dirty="0" smtClean="0"/>
          </a:p>
          <a:p>
            <a:pPr algn="r"/>
            <a:endParaRPr lang="en-GB" sz="1200" dirty="0" smtClean="0"/>
          </a:p>
          <a:p>
            <a:pPr algn="r"/>
            <a:endParaRPr lang="en-GB" sz="1200" dirty="0" smtClean="0"/>
          </a:p>
          <a:p>
            <a:pPr algn="r"/>
            <a:endParaRPr lang="en-GB" sz="1200" dirty="0"/>
          </a:p>
          <a:p>
            <a:pPr algn="r"/>
            <a:endParaRPr lang="en-GB" sz="1200" dirty="0" smtClean="0"/>
          </a:p>
          <a:p>
            <a:pPr algn="r"/>
            <a:endParaRPr lang="en-GB" sz="1200" dirty="0"/>
          </a:p>
          <a:p>
            <a:pPr algn="r"/>
            <a:endParaRPr lang="en-GB" sz="1200" dirty="0" smtClean="0"/>
          </a:p>
          <a:p>
            <a:pPr algn="r"/>
            <a:r>
              <a:rPr lang="en-GB" sz="1200" dirty="0" smtClean="0"/>
              <a:t>(</a:t>
            </a:r>
            <a:r>
              <a:rPr lang="en-GB" sz="1200" dirty="0"/>
              <a:t>2 marks</a:t>
            </a:r>
            <a:r>
              <a:rPr lang="en-GB" sz="1200" dirty="0" smtClean="0"/>
              <a:t>)</a:t>
            </a:r>
          </a:p>
          <a:p>
            <a:pPr algn="r"/>
            <a:endParaRPr lang="en-GB" sz="1200" dirty="0"/>
          </a:p>
        </p:txBody>
      </p:sp>
      <p:sp>
        <p:nvSpPr>
          <p:cNvPr id="3" name="Rectangle 2"/>
          <p:cNvSpPr/>
          <p:nvPr/>
        </p:nvSpPr>
        <p:spPr>
          <a:xfrm>
            <a:off x="4572000" y="1326947"/>
            <a:ext cx="4376722" cy="526297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smtClean="0"/>
              <a:t>The </a:t>
            </a:r>
            <a:r>
              <a:rPr lang="en-US" sz="1200" dirty="0"/>
              <a:t>minimum inhibitory concentration (MIC) is the lowest concentration of a </a:t>
            </a:r>
            <a:r>
              <a:rPr lang="en-US" sz="1200" dirty="0" smtClean="0"/>
              <a:t>substance that </a:t>
            </a:r>
            <a:r>
              <a:rPr lang="en-US" sz="1200" dirty="0"/>
              <a:t>prevents the growth of a microorganism</a:t>
            </a:r>
            <a:r>
              <a:rPr lang="en-US" sz="1200" dirty="0" smtClean="0"/>
              <a:t>. When </a:t>
            </a:r>
            <a:r>
              <a:rPr lang="en-US" sz="1200" dirty="0"/>
              <a:t>antibiotics are prescribed for treating patients, higher doses than the MIC </a:t>
            </a:r>
            <a:r>
              <a:rPr lang="en-US" sz="1200" dirty="0" smtClean="0"/>
              <a:t>are recommended</a:t>
            </a:r>
            <a:r>
              <a:rPr lang="en-US" sz="1200" dirty="0"/>
              <a:t>. Suggest </a:t>
            </a:r>
            <a:r>
              <a:rPr lang="en-US" sz="1200" b="1" dirty="0"/>
              <a:t>two </a:t>
            </a:r>
            <a:r>
              <a:rPr lang="en-US" sz="1200" dirty="0"/>
              <a:t>reasons why.</a:t>
            </a:r>
          </a:p>
          <a:p>
            <a:r>
              <a:rPr lang="en-GB" sz="1200" dirty="0" smtClean="0"/>
              <a:t>1</a:t>
            </a:r>
          </a:p>
          <a:p>
            <a:endParaRPr lang="en-GB" sz="1200" dirty="0"/>
          </a:p>
          <a:p>
            <a:endParaRPr lang="en-GB" sz="1200" dirty="0" smtClean="0"/>
          </a:p>
          <a:p>
            <a:endParaRPr lang="en-GB" sz="1200" dirty="0"/>
          </a:p>
          <a:p>
            <a:endParaRPr lang="en-GB" sz="1200" dirty="0" smtClean="0"/>
          </a:p>
          <a:p>
            <a:endParaRPr lang="en-GB" sz="1200" dirty="0"/>
          </a:p>
          <a:p>
            <a:endParaRPr lang="en-GB" sz="1200" dirty="0" smtClean="0"/>
          </a:p>
          <a:p>
            <a:endParaRPr lang="en-GB" sz="1200" dirty="0"/>
          </a:p>
          <a:p>
            <a:endParaRPr lang="en-GB" sz="1200" dirty="0" smtClean="0"/>
          </a:p>
          <a:p>
            <a:endParaRPr lang="en-GB" sz="1200" dirty="0"/>
          </a:p>
          <a:p>
            <a:endParaRPr lang="en-GB" sz="1200" dirty="0" smtClean="0"/>
          </a:p>
          <a:p>
            <a:r>
              <a:rPr lang="en-GB" sz="1200" dirty="0" smtClean="0"/>
              <a:t>2 </a:t>
            </a:r>
          </a:p>
          <a:p>
            <a:endParaRPr lang="en-GB" sz="1200" i="1" dirty="0"/>
          </a:p>
          <a:p>
            <a:endParaRPr lang="en-GB" sz="1200" i="1" dirty="0" smtClean="0"/>
          </a:p>
          <a:p>
            <a:endParaRPr lang="en-GB" sz="1200" i="1" dirty="0" smtClean="0"/>
          </a:p>
          <a:p>
            <a:endParaRPr lang="en-GB" sz="1200" i="1" dirty="0"/>
          </a:p>
          <a:p>
            <a:endParaRPr lang="en-GB" sz="1200" i="1" dirty="0" smtClean="0"/>
          </a:p>
          <a:p>
            <a:endParaRPr lang="en-GB" sz="1200" i="1" dirty="0"/>
          </a:p>
          <a:p>
            <a:endParaRPr lang="en-GB" sz="1200" i="1" dirty="0"/>
          </a:p>
          <a:p>
            <a:endParaRPr lang="en-GB" sz="1200" i="1" dirty="0" smtClean="0"/>
          </a:p>
          <a:p>
            <a:endParaRPr lang="en-GB" sz="1200" i="1" dirty="0"/>
          </a:p>
          <a:p>
            <a:endParaRPr lang="en-GB" sz="1200" i="1" dirty="0" smtClean="0"/>
          </a:p>
          <a:p>
            <a:pPr algn="r"/>
            <a:r>
              <a:rPr lang="en-GB" sz="1200" dirty="0" smtClean="0"/>
              <a:t>(</a:t>
            </a:r>
            <a:r>
              <a:rPr lang="en-GB" sz="1200" dirty="0"/>
              <a:t>2 marks)</a:t>
            </a:r>
          </a:p>
        </p:txBody>
      </p:sp>
      <p:sp>
        <p:nvSpPr>
          <p:cNvPr id="7" name="TextBox 6"/>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3: Classification and Evolution</a:t>
            </a:r>
            <a:endParaRPr lang="en-GB" b="1" dirty="0">
              <a:latin typeface="Arial" pitchFamily="34" charset="0"/>
              <a:cs typeface="Arial" pitchFamily="34" charset="0"/>
            </a:endParaRPr>
          </a:p>
        </p:txBody>
      </p:sp>
    </p:spTree>
    <p:extLst>
      <p:ext uri="{BB962C8B-B14F-4D97-AF65-F5344CB8AC3E}">
        <p14:creationId xmlns:p14="http://schemas.microsoft.com/office/powerpoint/2010/main" val="157245872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764704"/>
            <a:ext cx="6552728"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4.2 Sampling populations:</a:t>
            </a:r>
          </a:p>
          <a:p>
            <a:r>
              <a:rPr lang="en-GB" sz="1200" dirty="0" smtClean="0"/>
              <a:t>What factors should be considered when using a quadrat?</a:t>
            </a:r>
          </a:p>
          <a:p>
            <a:r>
              <a:rPr lang="en-GB" sz="1200" dirty="0" smtClean="0"/>
              <a:t>How is a transect used to obtain quantitative data about changes in communities along a line?</a:t>
            </a:r>
          </a:p>
          <a:p>
            <a:r>
              <a:rPr lang="en-GB" sz="1200" dirty="0" smtClean="0"/>
              <a:t>How is the abundance of different species measured?</a:t>
            </a:r>
          </a:p>
          <a:p>
            <a:r>
              <a:rPr lang="en-GB" sz="1200" dirty="0" smtClean="0"/>
              <a:t>How can the mark-release recapture method be used to measure the abundance of mobile species?</a:t>
            </a:r>
            <a:endParaRPr lang="en-GB" sz="1200" dirty="0"/>
          </a:p>
        </p:txBody>
      </p:sp>
      <p:sp>
        <p:nvSpPr>
          <p:cNvPr id="8" name="TextBox 7"/>
          <p:cNvSpPr txBox="1"/>
          <p:nvPr/>
        </p:nvSpPr>
        <p:spPr>
          <a:xfrm>
            <a:off x="6876256" y="624176"/>
            <a:ext cx="2088232" cy="134137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endParaRPr lang="en-GB" sz="1400" dirty="0" smtClean="0"/>
          </a:p>
          <a:p>
            <a:r>
              <a:rPr lang="en-GB" sz="1200" dirty="0" smtClean="0"/>
              <a:t>habitat, abundance, quadrat, sample, random, transect, frequency, percentage cover, mark-release-recapture, analysis; systematic;</a:t>
            </a:r>
            <a:endParaRPr lang="en-GB" sz="1200" dirty="0"/>
          </a:p>
        </p:txBody>
      </p:sp>
      <p:sp>
        <p:nvSpPr>
          <p:cNvPr id="6" name="TextBox 5"/>
          <p:cNvSpPr txBox="1"/>
          <p:nvPr/>
        </p:nvSpPr>
        <p:spPr>
          <a:xfrm>
            <a:off x="179512" y="1934903"/>
            <a:ext cx="4320480" cy="4770321"/>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Sampling can be used to estimate the number and type  of organisms within an area.  Sampling can be carried out in a random or non-random manner.</a:t>
            </a:r>
          </a:p>
          <a:p>
            <a:endParaRPr lang="en-GB" sz="1200" dirty="0"/>
          </a:p>
          <a:p>
            <a:r>
              <a:rPr lang="en-GB" sz="1200" dirty="0" smtClean="0"/>
              <a:t>Explain what is meant by the term random sampling and how you would ensure that a sample is truly random:</a:t>
            </a:r>
          </a:p>
          <a:p>
            <a:endParaRPr lang="en-GB" sz="1200" dirty="0"/>
          </a:p>
          <a:p>
            <a:endParaRPr lang="en-GB" sz="1200" dirty="0" smtClean="0"/>
          </a:p>
          <a:p>
            <a:endParaRPr lang="en-GB" sz="1200" dirty="0"/>
          </a:p>
          <a:p>
            <a:endParaRPr lang="en-GB" sz="1200" dirty="0" smtClean="0"/>
          </a:p>
          <a:p>
            <a:endParaRPr lang="en-GB" sz="1200" dirty="0"/>
          </a:p>
          <a:p>
            <a:r>
              <a:rPr lang="en-GB" sz="1200" dirty="0" smtClean="0"/>
              <a:t>There are 3 types of non-random sampling you need to know about:</a:t>
            </a:r>
          </a:p>
          <a:p>
            <a:pPr marL="228600" indent="-228600">
              <a:buFont typeface="+mj-lt"/>
              <a:buAutoNum type="arabicPeriod"/>
            </a:pPr>
            <a:r>
              <a:rPr lang="en-GB" sz="1200" dirty="0" smtClean="0"/>
              <a:t>Opportunistic – this samples organisms that are conveniently available</a:t>
            </a:r>
          </a:p>
          <a:p>
            <a:r>
              <a:rPr lang="en-GB" sz="1200" dirty="0" smtClean="0"/>
              <a:t>What is problematic with this approach?</a:t>
            </a:r>
          </a:p>
          <a:p>
            <a:endParaRPr lang="en-GB" sz="1200" dirty="0" smtClean="0"/>
          </a:p>
          <a:p>
            <a:pPr marL="228600" indent="-228600">
              <a:buAutoNum type="arabicPeriod" startAt="2"/>
            </a:pPr>
            <a:r>
              <a:rPr lang="en-GB" sz="1200" dirty="0" smtClean="0"/>
              <a:t>Stratified where subgroups of the populations are sampled.</a:t>
            </a:r>
          </a:p>
          <a:p>
            <a:endParaRPr lang="en-GB" sz="1200" dirty="0"/>
          </a:p>
          <a:p>
            <a:pPr marL="228600" indent="-228600">
              <a:buAutoNum type="arabicPeriod" startAt="3"/>
            </a:pPr>
            <a:r>
              <a:rPr lang="en-GB" sz="1200" dirty="0" smtClean="0"/>
              <a:t>Systematic sampling this can be used to show how organisms change over an area often using a line or belt transect.</a:t>
            </a:r>
          </a:p>
          <a:p>
            <a:r>
              <a:rPr lang="en-GB" sz="1200" dirty="0" smtClean="0"/>
              <a:t>Give 2 examples of when systematic sampling could be used:</a:t>
            </a:r>
          </a:p>
          <a:p>
            <a:endParaRPr lang="en-GB" sz="1200" dirty="0" smtClean="0"/>
          </a:p>
          <a:p>
            <a:endParaRPr lang="en-GB" sz="1200" dirty="0" smtClean="0"/>
          </a:p>
          <a:p>
            <a:endParaRPr lang="en-GB" sz="1200" dirty="0" smtClean="0"/>
          </a:p>
        </p:txBody>
      </p:sp>
      <p:sp>
        <p:nvSpPr>
          <p:cNvPr id="10" name="TextBox 9"/>
          <p:cNvSpPr txBox="1"/>
          <p:nvPr/>
        </p:nvSpPr>
        <p:spPr>
          <a:xfrm>
            <a:off x="4644008" y="2032792"/>
            <a:ext cx="4320480" cy="126000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Frame and point quadrats can be used to sample plants and relatively immobile animals.</a:t>
            </a:r>
          </a:p>
          <a:p>
            <a:pPr marL="171450" indent="-171450">
              <a:buFont typeface="Arial"/>
              <a:buChar char="•"/>
            </a:pPr>
            <a:r>
              <a:rPr lang="en-GB" sz="1200" dirty="0" smtClean="0"/>
              <a:t>When using a frame quadrat why might % cover be used rather than counting individual species?</a:t>
            </a:r>
          </a:p>
          <a:p>
            <a:endParaRPr lang="en-GB" sz="1200" dirty="0"/>
          </a:p>
          <a:p>
            <a:endParaRPr lang="en-GB" sz="1200" dirty="0"/>
          </a:p>
        </p:txBody>
      </p:sp>
      <p:sp>
        <p:nvSpPr>
          <p:cNvPr id="11" name="TextBox 10"/>
          <p:cNvSpPr txBox="1"/>
          <p:nvPr/>
        </p:nvSpPr>
        <p:spPr>
          <a:xfrm>
            <a:off x="4644008" y="3465313"/>
            <a:ext cx="4320480" cy="1381853"/>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Explain what mark-release-recapture is and how it is used to estimate mobile population's size:</a:t>
            </a:r>
          </a:p>
          <a:p>
            <a:endParaRPr lang="en-GB" sz="1200" dirty="0"/>
          </a:p>
          <a:p>
            <a:endParaRPr lang="en-GB" sz="1200" dirty="0" smtClean="0"/>
          </a:p>
          <a:p>
            <a:r>
              <a:rPr lang="en-GB" sz="1200" dirty="0" smtClean="0"/>
              <a:t>Give 3 ways you could capture an animal:</a:t>
            </a:r>
          </a:p>
          <a:p>
            <a:endParaRPr lang="en-GB" sz="1200" dirty="0"/>
          </a:p>
          <a:p>
            <a:endParaRPr lang="en-GB" sz="1200" dirty="0"/>
          </a:p>
          <a:p>
            <a:endParaRPr lang="en-GB" sz="1200" dirty="0" smtClean="0"/>
          </a:p>
          <a:p>
            <a:endParaRPr lang="en-GB" sz="1200" dirty="0" smtClean="0"/>
          </a:p>
          <a:p>
            <a:endParaRPr lang="en-GB" sz="1200" dirty="0"/>
          </a:p>
          <a:p>
            <a:endParaRPr lang="en-GB" sz="1200" dirty="0" smtClean="0"/>
          </a:p>
          <a:p>
            <a:endParaRPr lang="en-GB" sz="1200" dirty="0"/>
          </a:p>
        </p:txBody>
      </p:sp>
      <p:sp>
        <p:nvSpPr>
          <p:cNvPr id="12" name="TextBox 11"/>
          <p:cNvSpPr txBox="1"/>
          <p:nvPr/>
        </p:nvSpPr>
        <p:spPr>
          <a:xfrm>
            <a:off x="4644008" y="4963583"/>
            <a:ext cx="4320480" cy="1741641"/>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The abiotic characteristics of a habitat can also be sampled when sampling animal and plant populations.</a:t>
            </a:r>
          </a:p>
          <a:p>
            <a:r>
              <a:rPr lang="en-GB" sz="1200" dirty="0" smtClean="0"/>
              <a:t>What is an abiotic factor?</a:t>
            </a:r>
          </a:p>
          <a:p>
            <a:endParaRPr lang="en-GB" sz="1200" dirty="0"/>
          </a:p>
          <a:p>
            <a:endParaRPr lang="en-GB" sz="1200" dirty="0" smtClean="0"/>
          </a:p>
          <a:p>
            <a:r>
              <a:rPr lang="en-GB" sz="1200" dirty="0" smtClean="0"/>
              <a:t>List 3 abiotic factors and describe the equipment that could be used to take measurements.</a:t>
            </a:r>
            <a:endParaRPr lang="en-GB" sz="1200" dirty="0"/>
          </a:p>
        </p:txBody>
      </p:sp>
      <p:sp>
        <p:nvSpPr>
          <p:cNvPr id="13" name="TextBox 12"/>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2: Biodiversity</a:t>
            </a:r>
            <a:endParaRPr lang="en-GB" b="1" dirty="0">
              <a:latin typeface="Arial" pitchFamily="34" charset="0"/>
              <a:cs typeface="Arial" pitchFamily="34" charset="0"/>
            </a:endParaRPr>
          </a:p>
        </p:txBody>
      </p:sp>
    </p:spTree>
    <p:extLst>
      <p:ext uri="{BB962C8B-B14F-4D97-AF65-F5344CB8AC3E}">
        <p14:creationId xmlns:p14="http://schemas.microsoft.com/office/powerpoint/2010/main" val="396095313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668104"/>
            <a:ext cx="4657071"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4.2 Species diversity and human activities:</a:t>
            </a:r>
          </a:p>
          <a:p>
            <a:r>
              <a:rPr lang="en-GB" sz="1200" dirty="0" smtClean="0"/>
              <a:t>How is human population growth, agriculture and climate change impacting biodiversity?</a:t>
            </a:r>
          </a:p>
        </p:txBody>
      </p:sp>
      <p:sp>
        <p:nvSpPr>
          <p:cNvPr id="8" name="TextBox 7"/>
          <p:cNvSpPr txBox="1"/>
          <p:nvPr/>
        </p:nvSpPr>
        <p:spPr>
          <a:xfrm>
            <a:off x="4995333" y="668104"/>
            <a:ext cx="3969155" cy="92997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Key words:</a:t>
            </a:r>
            <a:endParaRPr lang="en-GB" sz="1200" dirty="0"/>
          </a:p>
          <a:p>
            <a:r>
              <a:rPr lang="en-GB" sz="1200" dirty="0" smtClean="0"/>
              <a:t>communities; ecosystems; alleles; biomass; deforestation; agriculture; IPCC; climate change; global warming; hedgerow; pesticide; carbon dioxide; ppm;</a:t>
            </a:r>
          </a:p>
        </p:txBody>
      </p:sp>
      <p:sp>
        <p:nvSpPr>
          <p:cNvPr id="2" name="TextBox 1"/>
          <p:cNvSpPr txBox="1"/>
          <p:nvPr/>
        </p:nvSpPr>
        <p:spPr>
          <a:xfrm>
            <a:off x="179512" y="1894416"/>
            <a:ext cx="8784976" cy="1566334"/>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Climate change, what is changing about the climate and what is thought to be causing this?</a:t>
            </a:r>
          </a:p>
          <a:p>
            <a:endParaRPr lang="en-GB" sz="1200" dirty="0"/>
          </a:p>
          <a:p>
            <a:r>
              <a:rPr lang="en-GB" sz="1200" dirty="0" smtClean="0"/>
              <a:t>The IPCC produced a report about climate change, describe 2 key pieces of evidence to support the idea that climate change is taking place:</a:t>
            </a:r>
          </a:p>
          <a:p>
            <a:endParaRPr lang="en-GB" sz="1200" dirty="0" smtClean="0"/>
          </a:p>
          <a:p>
            <a:r>
              <a:rPr lang="en-GB" sz="1200" dirty="0" smtClean="0"/>
              <a:t>Describe 2 impacts global warming may have on biodiversity:</a:t>
            </a:r>
          </a:p>
          <a:p>
            <a:pPr marL="171450" indent="-171450">
              <a:buFont typeface="Arial"/>
              <a:buChar char="•"/>
            </a:pPr>
            <a:r>
              <a:rPr lang="en-GB" sz="1200" dirty="0"/>
              <a:t> </a:t>
            </a:r>
            <a:r>
              <a:rPr lang="en-GB" sz="1200" dirty="0" smtClean="0"/>
              <a:t> </a:t>
            </a:r>
          </a:p>
          <a:p>
            <a:pPr marL="171450" indent="-171450">
              <a:buFont typeface="Arial"/>
              <a:buChar char="•"/>
            </a:pPr>
            <a:r>
              <a:rPr lang="en-GB" sz="1200" dirty="0"/>
              <a:t> </a:t>
            </a:r>
            <a:r>
              <a:rPr lang="en-GB" sz="1200" dirty="0" smtClean="0"/>
              <a:t> </a:t>
            </a:r>
          </a:p>
          <a:p>
            <a:endParaRPr lang="en-GB" sz="1200" dirty="0"/>
          </a:p>
          <a:p>
            <a:endParaRPr lang="en-GB" sz="1600" dirty="0"/>
          </a:p>
        </p:txBody>
      </p:sp>
      <p:sp>
        <p:nvSpPr>
          <p:cNvPr id="6" name="TextBox 5"/>
          <p:cNvSpPr txBox="1"/>
          <p:nvPr/>
        </p:nvSpPr>
        <p:spPr>
          <a:xfrm>
            <a:off x="179512" y="3630083"/>
            <a:ext cx="8784976" cy="180975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In modern agriculturally practices the aim is usually to produce as much from as little land as possible.  This involves intensive farming practices.</a:t>
            </a:r>
          </a:p>
          <a:p>
            <a:r>
              <a:rPr lang="en-GB" sz="1200" dirty="0" smtClean="0"/>
              <a:t>Describe 3 of these practices and explain why it is reducing biodiversity:</a:t>
            </a:r>
          </a:p>
          <a:p>
            <a:pPr marL="171450" indent="-171450">
              <a:buFont typeface="Arial"/>
              <a:buChar char="•"/>
            </a:pPr>
            <a:r>
              <a:rPr lang="en-GB" sz="1200" dirty="0"/>
              <a:t> </a:t>
            </a:r>
            <a:endParaRPr lang="en-GB" sz="1200" dirty="0" smtClean="0"/>
          </a:p>
          <a:p>
            <a:pPr marL="171450" indent="-171450">
              <a:buFont typeface="Arial"/>
              <a:buChar char="•"/>
            </a:pPr>
            <a:endParaRPr lang="en-GB" sz="1200" dirty="0"/>
          </a:p>
          <a:p>
            <a:pPr marL="171450" indent="-171450">
              <a:buFont typeface="Arial"/>
              <a:buChar char="•"/>
            </a:pPr>
            <a:r>
              <a:rPr lang="en-GB" sz="1200" dirty="0" smtClean="0"/>
              <a:t> </a:t>
            </a:r>
          </a:p>
          <a:p>
            <a:pPr marL="171450" indent="-171450">
              <a:buFont typeface="Arial"/>
              <a:buChar char="•"/>
            </a:pPr>
            <a:endParaRPr lang="en-GB" sz="1200" dirty="0"/>
          </a:p>
          <a:p>
            <a:pPr marL="171450" indent="-171450">
              <a:buFont typeface="Arial"/>
              <a:buChar char="•"/>
            </a:pPr>
            <a:r>
              <a:rPr lang="en-GB" sz="1200" dirty="0" smtClean="0"/>
              <a:t> </a:t>
            </a:r>
            <a:endParaRPr lang="en-GB" sz="1200" dirty="0"/>
          </a:p>
        </p:txBody>
      </p:sp>
      <p:sp>
        <p:nvSpPr>
          <p:cNvPr id="7" name="TextBox 6"/>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2: Biodiversity</a:t>
            </a:r>
            <a:endParaRPr lang="en-GB" b="1" dirty="0">
              <a:latin typeface="Arial" pitchFamily="34" charset="0"/>
              <a:cs typeface="Arial" pitchFamily="34" charset="0"/>
            </a:endParaRPr>
          </a:p>
        </p:txBody>
      </p:sp>
      <p:sp>
        <p:nvSpPr>
          <p:cNvPr id="9" name="TextBox 8"/>
          <p:cNvSpPr txBox="1"/>
          <p:nvPr/>
        </p:nvSpPr>
        <p:spPr>
          <a:xfrm>
            <a:off x="179512" y="5587999"/>
            <a:ext cx="8784976" cy="110489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The human population is growing.  Explain why an increase in human population will probably increase the impact of the two issues above:</a:t>
            </a:r>
          </a:p>
          <a:p>
            <a:endParaRPr lang="en-GB" sz="1600" dirty="0"/>
          </a:p>
        </p:txBody>
      </p:sp>
    </p:spTree>
    <p:extLst>
      <p:ext uri="{BB962C8B-B14F-4D97-AF65-F5344CB8AC3E}">
        <p14:creationId xmlns:p14="http://schemas.microsoft.com/office/powerpoint/2010/main" val="149175753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764704"/>
            <a:ext cx="6120680"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4.2 Know about methods that can be used to help maintain biodiversity</a:t>
            </a:r>
          </a:p>
          <a:p>
            <a:r>
              <a:rPr lang="en-GB" sz="1200" dirty="0" smtClean="0"/>
              <a:t>Know what </a:t>
            </a:r>
            <a:r>
              <a:rPr lang="en-GB" sz="1200" i="1" dirty="0" smtClean="0"/>
              <a:t>in situ</a:t>
            </a:r>
            <a:r>
              <a:rPr lang="en-GB" sz="1200" dirty="0" smtClean="0"/>
              <a:t> conservation means and be able to describe some advantages and disadvantages.</a:t>
            </a:r>
          </a:p>
          <a:p>
            <a:r>
              <a:rPr lang="en-GB" sz="1200" dirty="0" smtClean="0"/>
              <a:t>Be able to describe what happens in a marine conservation zone and a wildlife reserve.</a:t>
            </a:r>
          </a:p>
          <a:p>
            <a:r>
              <a:rPr lang="en-GB" sz="1200" dirty="0" smtClean="0"/>
              <a:t>Know what is meant by </a:t>
            </a:r>
            <a:r>
              <a:rPr lang="en-GB" sz="1200" i="1" dirty="0" smtClean="0"/>
              <a:t>ex situ</a:t>
            </a:r>
            <a:r>
              <a:rPr lang="en-GB" sz="1200" dirty="0" smtClean="0"/>
              <a:t> conservation and be able to explain why it is used.</a:t>
            </a:r>
          </a:p>
          <a:p>
            <a:r>
              <a:rPr lang="en-GB" sz="1200" dirty="0" smtClean="0"/>
              <a:t>Be able to describe the work and aims of a seed bank, botanic garden and a zoo.</a:t>
            </a:r>
            <a:endParaRPr lang="en-GB" sz="1200" dirty="0"/>
          </a:p>
        </p:txBody>
      </p:sp>
      <p:sp>
        <p:nvSpPr>
          <p:cNvPr id="8" name="TextBox 7"/>
          <p:cNvSpPr txBox="1"/>
          <p:nvPr/>
        </p:nvSpPr>
        <p:spPr>
          <a:xfrm>
            <a:off x="6444208" y="764704"/>
            <a:ext cx="2520280" cy="120032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Key words: </a:t>
            </a:r>
            <a:r>
              <a:rPr lang="en-GB" sz="1200" i="1" dirty="0" smtClean="0"/>
              <a:t>in situ</a:t>
            </a:r>
            <a:r>
              <a:rPr lang="en-GB" sz="1200" dirty="0" smtClean="0"/>
              <a:t> and </a:t>
            </a:r>
            <a:r>
              <a:rPr lang="en-GB" sz="1200" i="1" dirty="0" smtClean="0"/>
              <a:t>ex situ</a:t>
            </a:r>
            <a:r>
              <a:rPr lang="en-GB" sz="1200" dirty="0" smtClean="0"/>
              <a:t> conservation; conservation; </a:t>
            </a:r>
          </a:p>
        </p:txBody>
      </p:sp>
      <p:sp>
        <p:nvSpPr>
          <p:cNvPr id="12" name="TextBox 11"/>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2: Biodiversity</a:t>
            </a:r>
            <a:endParaRPr lang="en-GB" b="1" dirty="0">
              <a:latin typeface="Arial" pitchFamily="34" charset="0"/>
              <a:cs typeface="Arial" pitchFamily="34" charset="0"/>
            </a:endParaRPr>
          </a:p>
        </p:txBody>
      </p:sp>
      <p:sp>
        <p:nvSpPr>
          <p:cNvPr id="3" name="TextBox 2"/>
          <p:cNvSpPr txBox="1"/>
          <p:nvPr/>
        </p:nvSpPr>
        <p:spPr>
          <a:xfrm>
            <a:off x="179512" y="2074333"/>
            <a:ext cx="4360738" cy="461665"/>
          </a:xfrm>
          <a:prstGeom prst="rect">
            <a:avLst/>
          </a:prstGeom>
          <a:noFill/>
          <a:ln w="25400">
            <a:solidFill>
              <a:schemeClr val="tx1"/>
            </a:solidFill>
          </a:ln>
        </p:spPr>
        <p:txBody>
          <a:bodyPr wrap="square" rtlCol="0">
            <a:spAutoFit/>
          </a:bodyPr>
          <a:lstStyle/>
          <a:p>
            <a:r>
              <a:rPr lang="en-US" sz="1200" dirty="0" smtClean="0"/>
              <a:t>Define </a:t>
            </a:r>
            <a:r>
              <a:rPr lang="en-US" sz="1200" i="1" dirty="0" smtClean="0"/>
              <a:t>in situ</a:t>
            </a:r>
            <a:r>
              <a:rPr lang="en-US" sz="1200" dirty="0" smtClean="0"/>
              <a:t> conservation:</a:t>
            </a:r>
          </a:p>
          <a:p>
            <a:endParaRPr lang="en-US" sz="1200" dirty="0"/>
          </a:p>
        </p:txBody>
      </p:sp>
      <p:sp>
        <p:nvSpPr>
          <p:cNvPr id="13" name="TextBox 12"/>
          <p:cNvSpPr txBox="1"/>
          <p:nvPr/>
        </p:nvSpPr>
        <p:spPr>
          <a:xfrm>
            <a:off x="4692650" y="2078566"/>
            <a:ext cx="4360738" cy="461665"/>
          </a:xfrm>
          <a:prstGeom prst="rect">
            <a:avLst/>
          </a:prstGeom>
          <a:noFill/>
          <a:ln w="38100" cmpd="dbl">
            <a:solidFill>
              <a:schemeClr val="tx1"/>
            </a:solidFill>
          </a:ln>
        </p:spPr>
        <p:txBody>
          <a:bodyPr wrap="square" rtlCol="0">
            <a:spAutoFit/>
          </a:bodyPr>
          <a:lstStyle/>
          <a:p>
            <a:r>
              <a:rPr lang="en-US" sz="1200" dirty="0" smtClean="0"/>
              <a:t>Define </a:t>
            </a:r>
            <a:r>
              <a:rPr lang="en-US" sz="1200" i="1" dirty="0" smtClean="0"/>
              <a:t>ex situ</a:t>
            </a:r>
            <a:r>
              <a:rPr lang="en-US" sz="1200" dirty="0" smtClean="0"/>
              <a:t> conservation:</a:t>
            </a:r>
          </a:p>
          <a:p>
            <a:endParaRPr lang="en-US" sz="1200" dirty="0"/>
          </a:p>
        </p:txBody>
      </p:sp>
      <p:sp>
        <p:nvSpPr>
          <p:cNvPr id="14" name="TextBox 13"/>
          <p:cNvSpPr txBox="1"/>
          <p:nvPr/>
        </p:nvSpPr>
        <p:spPr>
          <a:xfrm>
            <a:off x="179512" y="2645833"/>
            <a:ext cx="4360738" cy="830997"/>
          </a:xfrm>
          <a:prstGeom prst="rect">
            <a:avLst/>
          </a:prstGeom>
          <a:noFill/>
          <a:ln w="25400">
            <a:solidFill>
              <a:schemeClr val="tx1"/>
            </a:solidFill>
          </a:ln>
        </p:spPr>
        <p:txBody>
          <a:bodyPr wrap="square" rtlCol="0">
            <a:spAutoFit/>
          </a:bodyPr>
          <a:lstStyle/>
          <a:p>
            <a:r>
              <a:rPr lang="en-US" sz="1200" dirty="0" smtClean="0"/>
              <a:t>Give 3 advantages of </a:t>
            </a:r>
            <a:r>
              <a:rPr lang="en-US" sz="1200" i="1" dirty="0" smtClean="0"/>
              <a:t>in situ </a:t>
            </a:r>
            <a:r>
              <a:rPr lang="en-US" sz="1200" dirty="0" smtClean="0"/>
              <a:t>conservation:</a:t>
            </a:r>
          </a:p>
          <a:p>
            <a:pPr marL="171450" indent="-171450">
              <a:buFont typeface="Arial"/>
              <a:buChar char="•"/>
            </a:pPr>
            <a:r>
              <a:rPr lang="en-US" sz="1200" dirty="0"/>
              <a:t> </a:t>
            </a:r>
            <a:endParaRPr lang="en-US" sz="1200" dirty="0" smtClean="0"/>
          </a:p>
          <a:p>
            <a:pPr marL="171450" indent="-171450">
              <a:buFont typeface="Arial"/>
              <a:buChar char="•"/>
            </a:pPr>
            <a:r>
              <a:rPr lang="en-US" sz="1200" dirty="0"/>
              <a:t> </a:t>
            </a:r>
            <a:endParaRPr lang="en-US" sz="1200" dirty="0" smtClean="0"/>
          </a:p>
          <a:p>
            <a:pPr marL="171450" indent="-171450">
              <a:buFont typeface="Arial"/>
              <a:buChar char="•"/>
            </a:pPr>
            <a:r>
              <a:rPr lang="en-US" sz="1200" dirty="0"/>
              <a:t> </a:t>
            </a:r>
            <a:endParaRPr lang="en-US" sz="1200" dirty="0" smtClean="0"/>
          </a:p>
        </p:txBody>
      </p:sp>
      <p:sp>
        <p:nvSpPr>
          <p:cNvPr id="15" name="TextBox 14"/>
          <p:cNvSpPr txBox="1"/>
          <p:nvPr/>
        </p:nvSpPr>
        <p:spPr>
          <a:xfrm>
            <a:off x="4692650" y="2645833"/>
            <a:ext cx="4360738" cy="1015663"/>
          </a:xfrm>
          <a:prstGeom prst="rect">
            <a:avLst/>
          </a:prstGeom>
          <a:noFill/>
          <a:ln w="38100" cmpd="dbl">
            <a:solidFill>
              <a:schemeClr val="tx1"/>
            </a:solidFill>
          </a:ln>
        </p:spPr>
        <p:txBody>
          <a:bodyPr wrap="square" rtlCol="0">
            <a:spAutoFit/>
          </a:bodyPr>
          <a:lstStyle/>
          <a:p>
            <a:r>
              <a:rPr lang="en-US" sz="1200" dirty="0" smtClean="0"/>
              <a:t>Describe 3 problems that a captive breeding problem may encounter:</a:t>
            </a:r>
          </a:p>
          <a:p>
            <a:pPr marL="171450" indent="-171450">
              <a:buFont typeface="Arial"/>
              <a:buChar char="•"/>
            </a:pPr>
            <a:r>
              <a:rPr lang="en-US" sz="1200" dirty="0"/>
              <a:t> </a:t>
            </a:r>
            <a:endParaRPr lang="en-US" sz="1200" dirty="0" smtClean="0"/>
          </a:p>
          <a:p>
            <a:pPr marL="171450" indent="-171450">
              <a:buFont typeface="Arial"/>
              <a:buChar char="•"/>
            </a:pPr>
            <a:r>
              <a:rPr lang="en-US" sz="1200" dirty="0"/>
              <a:t> </a:t>
            </a:r>
            <a:endParaRPr lang="en-US" sz="1200" dirty="0" smtClean="0"/>
          </a:p>
          <a:p>
            <a:pPr marL="171450" indent="-171450">
              <a:buFont typeface="Arial"/>
              <a:buChar char="•"/>
            </a:pPr>
            <a:r>
              <a:rPr lang="en-US" sz="1200" dirty="0"/>
              <a:t> </a:t>
            </a:r>
            <a:endParaRPr lang="en-US" sz="1200" dirty="0" smtClean="0"/>
          </a:p>
        </p:txBody>
      </p:sp>
      <p:sp>
        <p:nvSpPr>
          <p:cNvPr id="16" name="TextBox 15"/>
          <p:cNvSpPr txBox="1"/>
          <p:nvPr/>
        </p:nvSpPr>
        <p:spPr>
          <a:xfrm>
            <a:off x="4692650" y="3786495"/>
            <a:ext cx="4360738" cy="1200329"/>
          </a:xfrm>
          <a:prstGeom prst="rect">
            <a:avLst/>
          </a:prstGeom>
          <a:noFill/>
          <a:ln w="38100" cmpd="dbl">
            <a:solidFill>
              <a:schemeClr val="tx1"/>
            </a:solidFill>
          </a:ln>
        </p:spPr>
        <p:txBody>
          <a:bodyPr wrap="square" rtlCol="0">
            <a:spAutoFit/>
          </a:bodyPr>
          <a:lstStyle/>
          <a:p>
            <a:r>
              <a:rPr lang="en-US" sz="1200" dirty="0" smtClean="0"/>
              <a:t>A seed bank is a store of genetic material.</a:t>
            </a:r>
          </a:p>
          <a:p>
            <a:r>
              <a:rPr lang="en-US" sz="1200" dirty="0" smtClean="0"/>
              <a:t>Can all plants have seeds stored in a seed bank?</a:t>
            </a:r>
          </a:p>
          <a:p>
            <a:endParaRPr lang="en-US" sz="1200" dirty="0"/>
          </a:p>
          <a:p>
            <a:r>
              <a:rPr lang="en-US" sz="1200" dirty="0" smtClean="0"/>
              <a:t>Why are seed banks important for agriculture?</a:t>
            </a:r>
          </a:p>
          <a:p>
            <a:endParaRPr lang="en-US" sz="1200" dirty="0"/>
          </a:p>
          <a:p>
            <a:endParaRPr lang="en-US" sz="1200" dirty="0"/>
          </a:p>
        </p:txBody>
      </p:sp>
      <p:sp>
        <p:nvSpPr>
          <p:cNvPr id="17" name="TextBox 16"/>
          <p:cNvSpPr txBox="1"/>
          <p:nvPr/>
        </p:nvSpPr>
        <p:spPr>
          <a:xfrm>
            <a:off x="179512" y="3661496"/>
            <a:ext cx="4360738" cy="3046987"/>
          </a:xfrm>
          <a:prstGeom prst="rect">
            <a:avLst/>
          </a:prstGeom>
          <a:noFill/>
          <a:ln w="25400">
            <a:solidFill>
              <a:schemeClr val="tx1"/>
            </a:solidFill>
          </a:ln>
        </p:spPr>
        <p:txBody>
          <a:bodyPr wrap="square" rtlCol="0">
            <a:spAutoFit/>
          </a:bodyPr>
          <a:lstStyle/>
          <a:p>
            <a:r>
              <a:rPr lang="en-US" sz="1200" dirty="0" smtClean="0"/>
              <a:t>Wildlife reserves have to be actively managed.</a:t>
            </a:r>
          </a:p>
          <a:p>
            <a:r>
              <a:rPr lang="en-US" sz="1200" dirty="0" smtClean="0"/>
              <a:t>Explain the following management techniques:</a:t>
            </a:r>
          </a:p>
          <a:p>
            <a:pPr marL="171450" indent="-171450">
              <a:buFont typeface="Arial"/>
              <a:buChar char="•"/>
            </a:pPr>
            <a:r>
              <a:rPr lang="en-US" sz="1200" dirty="0"/>
              <a:t> </a:t>
            </a:r>
            <a:r>
              <a:rPr lang="en-US" sz="1200" dirty="0" smtClean="0"/>
              <a:t>Controlled grazing</a:t>
            </a:r>
          </a:p>
          <a:p>
            <a:pPr marL="171450" indent="-171450">
              <a:buFont typeface="Arial"/>
              <a:buChar char="•"/>
            </a:pPr>
            <a:endParaRPr lang="en-US" sz="1200" dirty="0"/>
          </a:p>
          <a:p>
            <a:pPr marL="171450" indent="-171450">
              <a:buFont typeface="Arial"/>
              <a:buChar char="•"/>
            </a:pPr>
            <a:r>
              <a:rPr lang="en-US" sz="1200" dirty="0" smtClean="0"/>
              <a:t>Controlled poaching</a:t>
            </a:r>
          </a:p>
          <a:p>
            <a:pPr marL="171450" indent="-171450">
              <a:buFont typeface="Arial"/>
              <a:buChar char="•"/>
            </a:pPr>
            <a:endParaRPr lang="en-US" sz="1200" dirty="0"/>
          </a:p>
          <a:p>
            <a:pPr marL="171450" indent="-171450">
              <a:buFont typeface="Arial"/>
              <a:buChar char="•"/>
            </a:pPr>
            <a:r>
              <a:rPr lang="en-US" sz="1200" dirty="0" smtClean="0"/>
              <a:t>Halting succession</a:t>
            </a:r>
          </a:p>
          <a:p>
            <a:endParaRPr lang="en-US" sz="1200" dirty="0"/>
          </a:p>
          <a:p>
            <a:endParaRPr lang="en-US" sz="1200" dirty="0" smtClean="0"/>
          </a:p>
          <a:p>
            <a:r>
              <a:rPr lang="en-US" sz="1200" dirty="0" smtClean="0"/>
              <a:t>Other techniques include feeding animals and adding species that have become extinct.  Can you predict any problems this may encounter?</a:t>
            </a:r>
          </a:p>
          <a:p>
            <a:endParaRPr lang="en-US" sz="1200" dirty="0"/>
          </a:p>
          <a:p>
            <a:endParaRPr lang="en-US" sz="1200" dirty="0" smtClean="0"/>
          </a:p>
          <a:p>
            <a:endParaRPr lang="en-US" sz="1200" dirty="0"/>
          </a:p>
          <a:p>
            <a:endParaRPr lang="en-US" sz="1200" dirty="0"/>
          </a:p>
        </p:txBody>
      </p:sp>
      <p:sp>
        <p:nvSpPr>
          <p:cNvPr id="19" name="TextBox 18"/>
          <p:cNvSpPr txBox="1"/>
          <p:nvPr/>
        </p:nvSpPr>
        <p:spPr>
          <a:xfrm>
            <a:off x="4692650" y="5111750"/>
            <a:ext cx="4360738" cy="1569660"/>
          </a:xfrm>
          <a:prstGeom prst="rect">
            <a:avLst/>
          </a:prstGeom>
          <a:noFill/>
          <a:ln w="25400">
            <a:solidFill>
              <a:schemeClr val="tx1"/>
            </a:solidFill>
          </a:ln>
        </p:spPr>
        <p:txBody>
          <a:bodyPr wrap="square" rtlCol="0">
            <a:spAutoFit/>
          </a:bodyPr>
          <a:lstStyle/>
          <a:p>
            <a:r>
              <a:rPr lang="en-US" sz="1200" dirty="0" smtClean="0"/>
              <a:t>Marine conservation zones are examples of an </a:t>
            </a:r>
            <a:r>
              <a:rPr lang="en-US" sz="1200" i="1" dirty="0" smtClean="0"/>
              <a:t>in situ </a:t>
            </a:r>
            <a:r>
              <a:rPr lang="en-US" sz="1200" dirty="0" smtClean="0"/>
              <a:t>conservation strategy.</a:t>
            </a:r>
          </a:p>
          <a:p>
            <a:r>
              <a:rPr lang="en-US" sz="1200" dirty="0" smtClean="0"/>
              <a:t>Explain why they have to be very large in size:</a:t>
            </a:r>
          </a:p>
          <a:p>
            <a:endParaRPr lang="en-US" sz="1200" i="1" dirty="0"/>
          </a:p>
          <a:p>
            <a:endParaRPr lang="en-US" sz="1200" i="1" dirty="0" smtClean="0"/>
          </a:p>
          <a:p>
            <a:endParaRPr lang="en-US" sz="1200" i="1" dirty="0"/>
          </a:p>
          <a:p>
            <a:endParaRPr lang="en-US" sz="1200" i="1" dirty="0" smtClean="0"/>
          </a:p>
          <a:p>
            <a:endParaRPr lang="en-US" sz="1200" dirty="0"/>
          </a:p>
        </p:txBody>
      </p:sp>
    </p:spTree>
    <p:extLst>
      <p:ext uri="{BB962C8B-B14F-4D97-AF65-F5344CB8AC3E}">
        <p14:creationId xmlns:p14="http://schemas.microsoft.com/office/powerpoint/2010/main" val="403233954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599942"/>
            <a:ext cx="4836988"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4.2 What are the reasons for maintaining biodiversity and how can this be achieved at different levels?</a:t>
            </a:r>
          </a:p>
          <a:p>
            <a:r>
              <a:rPr lang="en-GB" sz="1200" dirty="0" smtClean="0"/>
              <a:t>Be able to describe ecological, economic and aesthetic reasons for maintaining biodiversity.</a:t>
            </a:r>
          </a:p>
        </p:txBody>
      </p:sp>
      <p:sp>
        <p:nvSpPr>
          <p:cNvPr id="8" name="TextBox 7"/>
          <p:cNvSpPr txBox="1"/>
          <p:nvPr/>
        </p:nvSpPr>
        <p:spPr>
          <a:xfrm>
            <a:off x="5194300" y="599942"/>
            <a:ext cx="3770188" cy="848196"/>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Key words aesthetic; landscape; soil erosion keystone species; monoculture; disease resistance; medicines; raw materials; interdependence; IUCN; Earth Summit; Countryside Stewardship Scheme; </a:t>
            </a:r>
          </a:p>
        </p:txBody>
      </p:sp>
      <p:sp>
        <p:nvSpPr>
          <p:cNvPr id="12" name="TextBox 11"/>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2: Biodiversity</a:t>
            </a:r>
            <a:endParaRPr lang="en-GB" b="1" dirty="0">
              <a:latin typeface="Arial" pitchFamily="34" charset="0"/>
              <a:cs typeface="Arial" pitchFamily="34" charset="0"/>
            </a:endParaRPr>
          </a:p>
        </p:txBody>
      </p:sp>
      <p:sp>
        <p:nvSpPr>
          <p:cNvPr id="3" name="TextBox 2"/>
          <p:cNvSpPr txBox="1"/>
          <p:nvPr/>
        </p:nvSpPr>
        <p:spPr>
          <a:xfrm>
            <a:off x="179512" y="1497159"/>
            <a:ext cx="4836988" cy="5078312"/>
          </a:xfrm>
          <a:prstGeom prst="rect">
            <a:avLst/>
          </a:prstGeom>
          <a:noFill/>
          <a:ln w="25400">
            <a:solidFill>
              <a:schemeClr val="tx1"/>
            </a:solidFill>
          </a:ln>
        </p:spPr>
        <p:txBody>
          <a:bodyPr wrap="square" rtlCol="0">
            <a:spAutoFit/>
          </a:bodyPr>
          <a:lstStyle/>
          <a:p>
            <a:r>
              <a:rPr lang="en-US" sz="1200" dirty="0" smtClean="0"/>
              <a:t>Different reasons can be given for maintaining biodiversity.  Use the images below to help explain some of the reasons.</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a:p>
          <a:p>
            <a:endParaRPr lang="en-US" sz="1200" dirty="0" smtClean="0"/>
          </a:p>
          <a:p>
            <a:endParaRPr lang="en-US" sz="1200" dirty="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a:p>
            <a:endParaRPr lang="en-US" sz="1200" dirty="0"/>
          </a:p>
          <a:p>
            <a:endParaRPr lang="en-US" sz="1200" dirty="0" smtClean="0"/>
          </a:p>
        </p:txBody>
      </p:sp>
      <p:pic>
        <p:nvPicPr>
          <p:cNvPr id="2" name="Picture 1"/>
          <p:cNvPicPr>
            <a:picLocks noChangeAspect="1"/>
          </p:cNvPicPr>
          <p:nvPr/>
        </p:nvPicPr>
        <p:blipFill>
          <a:blip r:embed="rId2"/>
          <a:stretch>
            <a:fillRect/>
          </a:stretch>
        </p:blipFill>
        <p:spPr>
          <a:xfrm>
            <a:off x="336550" y="1982073"/>
            <a:ext cx="1483926" cy="1018488"/>
          </a:xfrm>
          <a:prstGeom prst="rect">
            <a:avLst/>
          </a:prstGeom>
        </p:spPr>
      </p:pic>
      <p:pic>
        <p:nvPicPr>
          <p:cNvPr id="4" name="Picture 3" descr="Screen Shot 2016-04-27 at 17.56.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6461" y="3140261"/>
            <a:ext cx="2266413" cy="1122247"/>
          </a:xfrm>
          <a:prstGeom prst="rect">
            <a:avLst/>
          </a:prstGeom>
        </p:spPr>
      </p:pic>
      <p:pic>
        <p:nvPicPr>
          <p:cNvPr id="6" name="Picture 5" descr="Screen Shot 2016-04-27 at 17.58.27.png"/>
          <p:cNvPicPr>
            <a:picLocks noChangeAspect="1"/>
          </p:cNvPicPr>
          <p:nvPr/>
        </p:nvPicPr>
        <p:blipFill>
          <a:blip r:embed="rId4">
            <a:extLst>
              <a:ext uri="{BEBA8EAE-BF5A-486C-A8C5-ECC9F3942E4B}">
                <a14:imgProps xmlns:a14="http://schemas.microsoft.com/office/drawing/2010/main">
                  <a14:imgLayer r:embed="rId5">
                    <a14:imgEffect>
                      <a14:sharpenSoften amount="1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66256" y="4481668"/>
            <a:ext cx="2911943" cy="1746359"/>
          </a:xfrm>
          <a:prstGeom prst="rect">
            <a:avLst/>
          </a:prstGeom>
        </p:spPr>
      </p:pic>
      <p:sp>
        <p:nvSpPr>
          <p:cNvPr id="7" name="TextBox 6"/>
          <p:cNvSpPr txBox="1"/>
          <p:nvPr/>
        </p:nvSpPr>
        <p:spPr>
          <a:xfrm>
            <a:off x="5194300" y="1497159"/>
            <a:ext cx="3770188" cy="5078312"/>
          </a:xfrm>
          <a:prstGeom prst="rect">
            <a:avLst/>
          </a:prstGeom>
          <a:noFill/>
          <a:ln w="25400">
            <a:solidFill>
              <a:schemeClr val="tx1"/>
            </a:solidFill>
          </a:ln>
        </p:spPr>
        <p:txBody>
          <a:bodyPr wrap="square" rtlCol="0">
            <a:spAutoFit/>
          </a:bodyPr>
          <a:lstStyle/>
          <a:p>
            <a:r>
              <a:rPr lang="en-US" sz="1200" dirty="0" smtClean="0"/>
              <a:t>Living organisms are not restricted by a country’s borders and in order to be successful conservation strategies need to be international as well as local and national.</a:t>
            </a:r>
          </a:p>
          <a:p>
            <a:endParaRPr lang="en-US" sz="1200" dirty="0" smtClean="0"/>
          </a:p>
          <a:p>
            <a:r>
              <a:rPr lang="en-US" sz="1200" b="1" dirty="0" smtClean="0"/>
              <a:t>IUCN </a:t>
            </a:r>
            <a:r>
              <a:rPr lang="en-US" sz="1200" dirty="0" smtClean="0"/>
              <a:t>– is an intergovernmental organization and it publishes the red book annually.</a:t>
            </a:r>
          </a:p>
          <a:p>
            <a:r>
              <a:rPr lang="en-US" sz="1200" dirty="0" smtClean="0"/>
              <a:t>What is the red book?</a:t>
            </a:r>
          </a:p>
          <a:p>
            <a:endParaRPr lang="en-US" sz="1200" dirty="0"/>
          </a:p>
          <a:p>
            <a:endParaRPr lang="en-US" sz="1200" dirty="0" smtClean="0"/>
          </a:p>
          <a:p>
            <a:r>
              <a:rPr lang="en-US" sz="1200" dirty="0" smtClean="0"/>
              <a:t>The IUCN also helped establish CITES, what is CITES?</a:t>
            </a:r>
          </a:p>
          <a:p>
            <a:endParaRPr lang="en-US" sz="1200" dirty="0"/>
          </a:p>
          <a:p>
            <a:endParaRPr lang="en-US" sz="1200" b="1" dirty="0" smtClean="0"/>
          </a:p>
          <a:p>
            <a:r>
              <a:rPr lang="en-US" sz="1200" b="1" dirty="0" smtClean="0"/>
              <a:t>The Rio Convention, the Earth Summit</a:t>
            </a:r>
            <a:endParaRPr lang="en-US" sz="1200" dirty="0" smtClean="0"/>
          </a:p>
          <a:p>
            <a:r>
              <a:rPr lang="en-US" sz="1200" dirty="0" smtClean="0"/>
              <a:t>Lots of new agreements were made between 172 different nations. Outline the what was agreed in the following:</a:t>
            </a:r>
          </a:p>
          <a:p>
            <a:r>
              <a:rPr lang="en-US" sz="1200" dirty="0" smtClean="0"/>
              <a:t>The Convention on Biological Diversity-</a:t>
            </a:r>
          </a:p>
          <a:p>
            <a:endParaRPr lang="en-US" sz="1200" dirty="0" smtClean="0"/>
          </a:p>
          <a:p>
            <a:endParaRPr lang="en-US" sz="1200" dirty="0"/>
          </a:p>
          <a:p>
            <a:endParaRPr lang="en-US" sz="1200" dirty="0" smtClean="0"/>
          </a:p>
          <a:p>
            <a:r>
              <a:rPr lang="en-US" sz="1200" b="1" dirty="0" smtClean="0"/>
              <a:t>The Countryside Stewardship Scheme (</a:t>
            </a:r>
            <a:r>
              <a:rPr lang="en-US" sz="1200" dirty="0" smtClean="0"/>
              <a:t>since replaced by the environmental stewardship scheme)</a:t>
            </a:r>
          </a:p>
          <a:p>
            <a:r>
              <a:rPr lang="en-US" sz="1200" dirty="0" smtClean="0"/>
              <a:t>What was the main aim of this this scheme?</a:t>
            </a:r>
          </a:p>
          <a:p>
            <a:endParaRPr lang="en-US" sz="1200" dirty="0" smtClean="0"/>
          </a:p>
          <a:p>
            <a:endParaRPr lang="en-US" sz="1200" dirty="0" smtClean="0"/>
          </a:p>
          <a:p>
            <a:endParaRPr lang="en-US" sz="1200" dirty="0" smtClean="0"/>
          </a:p>
          <a:p>
            <a:endParaRPr lang="en-US" sz="1200" dirty="0"/>
          </a:p>
        </p:txBody>
      </p:sp>
    </p:spTree>
    <p:extLst>
      <p:ext uri="{BB962C8B-B14F-4D97-AF65-F5344CB8AC3E}">
        <p14:creationId xmlns:p14="http://schemas.microsoft.com/office/powerpoint/2010/main" val="333007241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2: Biodiversity</a:t>
            </a:r>
            <a:endParaRPr lang="en-GB" b="1" dirty="0">
              <a:latin typeface="Arial" pitchFamily="34" charset="0"/>
              <a:cs typeface="Arial" pitchFamily="34" charset="0"/>
            </a:endParaRPr>
          </a:p>
        </p:txBody>
      </p:sp>
      <p:sp>
        <p:nvSpPr>
          <p:cNvPr id="3" name="TextBox 2"/>
          <p:cNvSpPr txBox="1"/>
          <p:nvPr/>
        </p:nvSpPr>
        <p:spPr>
          <a:xfrm>
            <a:off x="179512" y="723424"/>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pic>
        <p:nvPicPr>
          <p:cNvPr id="4" name="Picture 3" descr="Screen Shot 2016-04-28 at 06.32.44.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179513" y="1193800"/>
            <a:ext cx="4668592" cy="4356100"/>
          </a:xfrm>
          <a:prstGeom prst="rect">
            <a:avLst/>
          </a:prstGeom>
          <a:ln w="25400">
            <a:solidFill>
              <a:schemeClr val="tx1"/>
            </a:solidFill>
          </a:ln>
        </p:spPr>
      </p:pic>
      <p:pic>
        <p:nvPicPr>
          <p:cNvPr id="5" name="Picture 4" descr="Screen Shot 2016-04-28 at 06.33.5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5079864"/>
            <a:ext cx="4668593" cy="1666200"/>
          </a:xfrm>
          <a:prstGeom prst="rect">
            <a:avLst/>
          </a:prstGeom>
          <a:ln w="25400">
            <a:solidFill>
              <a:schemeClr val="tx1"/>
            </a:solidFill>
          </a:ln>
        </p:spPr>
      </p:pic>
      <p:pic>
        <p:nvPicPr>
          <p:cNvPr id="7" name="Picture 6" descr="Screen Shot 2016-04-28 at 06.36.42.png"/>
          <p:cNvPicPr>
            <a:picLocks noChangeAspect="1"/>
          </p:cNvPicPr>
          <p:nvPr/>
        </p:nvPicPr>
        <p:blipFill>
          <a:blip r:embed="rId5">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tretch>
            <a:fillRect/>
          </a:stretch>
        </p:blipFill>
        <p:spPr>
          <a:xfrm>
            <a:off x="4971970" y="1193800"/>
            <a:ext cx="4091799" cy="5552264"/>
          </a:xfrm>
          <a:prstGeom prst="rect">
            <a:avLst/>
          </a:prstGeom>
          <a:ln w="25400">
            <a:solidFill>
              <a:schemeClr val="tx1"/>
            </a:solidFill>
          </a:ln>
        </p:spPr>
      </p:pic>
    </p:spTree>
    <p:extLst>
      <p:ext uri="{BB962C8B-B14F-4D97-AF65-F5344CB8AC3E}">
        <p14:creationId xmlns:p14="http://schemas.microsoft.com/office/powerpoint/2010/main" val="673161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764704"/>
            <a:ext cx="4644000"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4.3 Classification:</a:t>
            </a:r>
          </a:p>
          <a:p>
            <a:r>
              <a:rPr lang="en-GB" sz="1200" dirty="0" smtClean="0"/>
              <a:t>What are the principles of classification? What is a taxon? What is meant by a hierarchical system?</a:t>
            </a:r>
            <a:r>
              <a:rPr lang="en-GB" sz="1200" dirty="0"/>
              <a:t> </a:t>
            </a:r>
            <a:r>
              <a:rPr lang="en-GB" sz="1200" dirty="0" smtClean="0"/>
              <a:t>Why has the 3 Domain system been introduced?</a:t>
            </a:r>
          </a:p>
        </p:txBody>
      </p:sp>
      <p:sp>
        <p:nvSpPr>
          <p:cNvPr id="8" name="TextBox 7"/>
          <p:cNvSpPr txBox="1"/>
          <p:nvPr/>
        </p:nvSpPr>
        <p:spPr>
          <a:xfrm>
            <a:off x="5004048" y="764704"/>
            <a:ext cx="3960440" cy="984885"/>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Key words:</a:t>
            </a:r>
          </a:p>
          <a:p>
            <a:r>
              <a:rPr lang="en-GB" sz="1200" dirty="0" smtClean="0"/>
              <a:t> Classification; taxonomy; artificial; natural; kingdom; phylum; class; order; family; genus; species; </a:t>
            </a:r>
            <a:r>
              <a:rPr lang="en-GB" sz="1200" dirty="0" err="1" smtClean="0"/>
              <a:t>Archaea</a:t>
            </a:r>
            <a:r>
              <a:rPr lang="en-GB" sz="1200" dirty="0" smtClean="0"/>
              <a:t>; Bacteria; </a:t>
            </a:r>
            <a:r>
              <a:rPr lang="en-GB" sz="1200" dirty="0" err="1" smtClean="0"/>
              <a:t>Eukarya</a:t>
            </a:r>
            <a:r>
              <a:rPr lang="en-GB" sz="1200" dirty="0" smtClean="0"/>
              <a:t>; generic name; species name;</a:t>
            </a:r>
            <a:endParaRPr lang="en-GB" sz="1200" dirty="0"/>
          </a:p>
        </p:txBody>
      </p:sp>
      <p:sp>
        <p:nvSpPr>
          <p:cNvPr id="3" name="TextBox 2"/>
          <p:cNvSpPr txBox="1"/>
          <p:nvPr/>
        </p:nvSpPr>
        <p:spPr>
          <a:xfrm>
            <a:off x="179512" y="1749589"/>
            <a:ext cx="4413655" cy="489364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Historically organisms have been placed into taxonomic groups that are arranged in a hierarchy.</a:t>
            </a:r>
          </a:p>
          <a:p>
            <a:r>
              <a:rPr lang="en-GB" sz="1200" dirty="0" smtClean="0"/>
              <a:t>List these 7 taxonomic groups going from largest to smallest:</a:t>
            </a:r>
            <a:endParaRPr lang="en-GB" sz="1200" dirty="0"/>
          </a:p>
          <a:p>
            <a:pPr marL="285750" indent="-285750">
              <a:buFont typeface="Arial"/>
              <a:buChar char="•"/>
            </a:pPr>
            <a:r>
              <a:rPr lang="en-GB" sz="1200" dirty="0"/>
              <a:t> </a:t>
            </a:r>
            <a:endParaRPr lang="en-GB" sz="1200" dirty="0" smtClean="0"/>
          </a:p>
          <a:p>
            <a:pPr marL="285750" indent="-285750">
              <a:buFont typeface="Arial"/>
              <a:buChar char="•"/>
            </a:pPr>
            <a:r>
              <a:rPr lang="en-GB" sz="1200" dirty="0"/>
              <a:t> </a:t>
            </a:r>
            <a:endParaRPr lang="en-GB" sz="1200" dirty="0" smtClean="0"/>
          </a:p>
          <a:p>
            <a:pPr marL="285750" indent="-285750">
              <a:buFont typeface="Arial"/>
              <a:buChar char="•"/>
            </a:pPr>
            <a:r>
              <a:rPr lang="en-GB" sz="1200" dirty="0" smtClean="0"/>
              <a:t> </a:t>
            </a:r>
          </a:p>
          <a:p>
            <a:pPr marL="285750" indent="-285750">
              <a:buFont typeface="Arial"/>
              <a:buChar char="•"/>
            </a:pPr>
            <a:r>
              <a:rPr lang="en-GB" sz="1200" dirty="0" smtClean="0"/>
              <a:t> </a:t>
            </a:r>
          </a:p>
          <a:p>
            <a:pPr marL="285750" indent="-285750">
              <a:buFont typeface="Arial"/>
              <a:buChar char="•"/>
            </a:pPr>
            <a:r>
              <a:rPr lang="en-GB" sz="1200" dirty="0"/>
              <a:t> </a:t>
            </a:r>
            <a:endParaRPr lang="en-GB" sz="1200" dirty="0" smtClean="0"/>
          </a:p>
          <a:p>
            <a:pPr marL="285750" indent="-285750">
              <a:buFont typeface="Arial"/>
              <a:buChar char="•"/>
            </a:pPr>
            <a:r>
              <a:rPr lang="en-GB" sz="1200" dirty="0"/>
              <a:t> </a:t>
            </a:r>
            <a:endParaRPr lang="en-GB" sz="1200" dirty="0" smtClean="0"/>
          </a:p>
          <a:p>
            <a:pPr marL="285750" indent="-285750">
              <a:buFont typeface="Arial"/>
              <a:buChar char="•"/>
            </a:pPr>
            <a:r>
              <a:rPr lang="en-GB" sz="1200" dirty="0"/>
              <a:t> </a:t>
            </a:r>
            <a:endParaRPr lang="en-GB" sz="1200" dirty="0" smtClean="0"/>
          </a:p>
          <a:p>
            <a:r>
              <a:rPr lang="en-GB" sz="1200" dirty="0" smtClean="0"/>
              <a:t>What is meant by a hierarchy?</a:t>
            </a:r>
          </a:p>
          <a:p>
            <a:endParaRPr lang="en-GB" sz="1200" dirty="0"/>
          </a:p>
          <a:p>
            <a:endParaRPr lang="en-GB" sz="1200" dirty="0" smtClean="0"/>
          </a:p>
          <a:p>
            <a:r>
              <a:rPr lang="en-GB" sz="1200" dirty="0" smtClean="0"/>
              <a:t>Explain the binomial system of nomenclature using an example:</a:t>
            </a:r>
          </a:p>
          <a:p>
            <a:endParaRPr lang="en-GB" sz="1200" dirty="0"/>
          </a:p>
          <a:p>
            <a:endParaRPr lang="en-GB" sz="1200" dirty="0" smtClean="0"/>
          </a:p>
          <a:p>
            <a:endParaRPr lang="en-GB" sz="1200" dirty="0"/>
          </a:p>
          <a:p>
            <a:endParaRPr lang="en-GB" sz="1200" dirty="0" smtClean="0"/>
          </a:p>
          <a:p>
            <a:r>
              <a:rPr lang="en-GB" sz="1200" dirty="0" smtClean="0"/>
              <a:t>Based on recent molecular and genetic evidence scientists now add a further classification level above Kingdom – what is this level called?</a:t>
            </a:r>
          </a:p>
          <a:p>
            <a:endParaRPr lang="en-GB" sz="1200" dirty="0"/>
          </a:p>
          <a:p>
            <a:endParaRPr lang="en-GB" sz="1200" dirty="0" smtClean="0"/>
          </a:p>
          <a:p>
            <a:endParaRPr lang="en-GB" sz="1200" dirty="0" smtClean="0"/>
          </a:p>
          <a:p>
            <a:endParaRPr lang="en-GB" sz="1200" dirty="0"/>
          </a:p>
          <a:p>
            <a:endParaRPr lang="en-GB" sz="1200" dirty="0"/>
          </a:p>
        </p:txBody>
      </p:sp>
      <p:sp>
        <p:nvSpPr>
          <p:cNvPr id="11" name="TextBox 10"/>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3: Classification and Evolution</a:t>
            </a:r>
            <a:endParaRPr lang="en-GB" b="1" dirty="0">
              <a:latin typeface="Arial" pitchFamily="34" charset="0"/>
              <a:cs typeface="Arial"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803006640"/>
              </p:ext>
            </p:extLst>
          </p:nvPr>
        </p:nvGraphicFramePr>
        <p:xfrm>
          <a:off x="4729286" y="1961566"/>
          <a:ext cx="4235202" cy="741680"/>
        </p:xfrm>
        <a:graphic>
          <a:graphicData uri="http://schemas.openxmlformats.org/drawingml/2006/table">
            <a:tbl>
              <a:tblPr firstRow="1" bandRow="1">
                <a:tableStyleId>{5C22544A-7EE6-4342-B048-85BDC9FD1C3A}</a:tableStyleId>
              </a:tblPr>
              <a:tblGrid>
                <a:gridCol w="705867"/>
                <a:gridCol w="607930"/>
                <a:gridCol w="595525"/>
                <a:gridCol w="581470"/>
                <a:gridCol w="581470"/>
                <a:gridCol w="581470"/>
                <a:gridCol w="581470"/>
              </a:tblGrid>
              <a:tr h="370840">
                <a:tc>
                  <a:txBody>
                    <a:bodyPr/>
                    <a:lstStyle/>
                    <a:p>
                      <a:r>
                        <a:rPr lang="en-US" sz="1100" dirty="0" smtClean="0">
                          <a:solidFill>
                            <a:schemeClr val="tx1"/>
                          </a:solidFill>
                        </a:rPr>
                        <a:t>Domain</a:t>
                      </a:r>
                      <a:endParaRPr lang="en-US" sz="11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gridSpan="4">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100" b="1" dirty="0" smtClean="0">
                          <a:solidFill>
                            <a:schemeClr val="tx1"/>
                          </a:solidFill>
                        </a:rPr>
                        <a:t>Kingdom</a:t>
                      </a:r>
                      <a:endParaRPr lang="en-US" sz="1100" b="1"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gridSpan="2">
                  <a:txBody>
                    <a:bodyPr/>
                    <a:lstStyle/>
                    <a:p>
                      <a:endParaRPr lang="en-US" sz="120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a:p>
                  </a:txBody>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
        <p:nvSpPr>
          <p:cNvPr id="13" name="TextBox 12"/>
          <p:cNvSpPr txBox="1"/>
          <p:nvPr/>
        </p:nvSpPr>
        <p:spPr>
          <a:xfrm>
            <a:off x="4729286" y="2836333"/>
            <a:ext cx="4235202" cy="1569660"/>
          </a:xfrm>
          <a:prstGeom prst="rect">
            <a:avLst/>
          </a:prstGeom>
          <a:noFill/>
          <a:ln w="25400">
            <a:solidFill>
              <a:schemeClr val="tx1"/>
            </a:solidFill>
          </a:ln>
        </p:spPr>
        <p:txBody>
          <a:bodyPr wrap="square" rtlCol="0">
            <a:spAutoFit/>
          </a:bodyPr>
          <a:lstStyle/>
          <a:p>
            <a:r>
              <a:rPr lang="en-US" sz="1200" dirty="0" smtClean="0"/>
              <a:t>Complete the table above to show how the 3 domain system fits above the classic 5 Kingdoms.</a:t>
            </a:r>
          </a:p>
          <a:p>
            <a:endParaRPr lang="en-US" sz="1200" dirty="0"/>
          </a:p>
          <a:p>
            <a:r>
              <a:rPr lang="en-US" sz="1200" dirty="0" smtClean="0"/>
              <a:t>What evidence led to the Prokaryotae being divided into two domains, the </a:t>
            </a:r>
            <a:r>
              <a:rPr lang="en-US" sz="1200" dirty="0" err="1" smtClean="0"/>
              <a:t>archaea</a:t>
            </a:r>
            <a:r>
              <a:rPr lang="en-US" sz="1200" dirty="0" smtClean="0"/>
              <a:t> and the bacteria?</a:t>
            </a:r>
          </a:p>
          <a:p>
            <a:endParaRPr lang="en-US" sz="1200" dirty="0"/>
          </a:p>
          <a:p>
            <a:r>
              <a:rPr lang="en-US" sz="1200" dirty="0" smtClean="0"/>
              <a:t>Complete the table below to give key features shown by all organisms within that kingdom.</a:t>
            </a:r>
          </a:p>
        </p:txBody>
      </p:sp>
      <p:graphicFrame>
        <p:nvGraphicFramePr>
          <p:cNvPr id="14" name="Table 13"/>
          <p:cNvGraphicFramePr>
            <a:graphicFrameLocks noGrp="1"/>
          </p:cNvGraphicFramePr>
          <p:nvPr>
            <p:extLst>
              <p:ext uri="{D42A27DB-BD31-4B8C-83A1-F6EECF244321}">
                <p14:modId xmlns:p14="http://schemas.microsoft.com/office/powerpoint/2010/main" val="416424182"/>
              </p:ext>
            </p:extLst>
          </p:nvPr>
        </p:nvGraphicFramePr>
        <p:xfrm>
          <a:off x="4729286" y="4510530"/>
          <a:ext cx="4235205" cy="2225040"/>
        </p:xfrm>
        <a:graphic>
          <a:graphicData uri="http://schemas.openxmlformats.org/drawingml/2006/table">
            <a:tbl>
              <a:tblPr firstRow="1" bandRow="1">
                <a:tableStyleId>{5C22544A-7EE6-4342-B048-85BDC9FD1C3A}</a:tableStyleId>
              </a:tblPr>
              <a:tblGrid>
                <a:gridCol w="847041"/>
                <a:gridCol w="847041"/>
                <a:gridCol w="847041"/>
                <a:gridCol w="847041"/>
                <a:gridCol w="847041"/>
              </a:tblGrid>
              <a:tr h="370840">
                <a:tc gridSpan="5">
                  <a:txBody>
                    <a:bodyPr/>
                    <a:lstStyle/>
                    <a:p>
                      <a:pPr algn="ctr"/>
                      <a:r>
                        <a:rPr lang="en-US" sz="1200" dirty="0" smtClean="0">
                          <a:solidFill>
                            <a:srgbClr val="000000"/>
                          </a:solidFill>
                        </a:rPr>
                        <a:t>Kingdom</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000" dirty="0" smtClean="0">
                          <a:solidFill>
                            <a:srgbClr val="000000"/>
                          </a:solidFill>
                        </a:rPr>
                        <a:t>Prokaryotae</a:t>
                      </a:r>
                      <a:endParaRPr lang="en-US" sz="10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100" dirty="0" smtClean="0">
                          <a:solidFill>
                            <a:srgbClr val="000000"/>
                          </a:solidFill>
                        </a:rPr>
                        <a:t>Plantae</a:t>
                      </a:r>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100" dirty="0" smtClean="0">
                          <a:solidFill>
                            <a:srgbClr val="000000"/>
                          </a:solidFill>
                        </a:rPr>
                        <a:t>Fungi</a:t>
                      </a:r>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100" dirty="0" smtClean="0">
                          <a:solidFill>
                            <a:srgbClr val="000000"/>
                          </a:solidFill>
                        </a:rPr>
                        <a:t>Protoctista</a:t>
                      </a:r>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100" dirty="0" smtClean="0">
                          <a:solidFill>
                            <a:srgbClr val="000000"/>
                          </a:solidFill>
                        </a:rPr>
                        <a:t>Animalia</a:t>
                      </a:r>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1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43808038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733926"/>
            <a:ext cx="4644000"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4.3 Classification:</a:t>
            </a:r>
          </a:p>
          <a:p>
            <a:r>
              <a:rPr lang="en-GB" sz="1200" dirty="0" smtClean="0"/>
              <a:t>What is phylogeny? What can a phylogenetic tree show?</a:t>
            </a:r>
          </a:p>
          <a:p>
            <a:r>
              <a:rPr lang="en-GB" sz="1200" dirty="0" smtClean="0"/>
              <a:t>How does phylogenetic classification compare to Linnaean classification? What evidence can be used to construct a phylogenetic tree?</a:t>
            </a:r>
          </a:p>
        </p:txBody>
      </p:sp>
      <p:sp>
        <p:nvSpPr>
          <p:cNvPr id="8" name="TextBox 7"/>
          <p:cNvSpPr txBox="1"/>
          <p:nvPr/>
        </p:nvSpPr>
        <p:spPr>
          <a:xfrm>
            <a:off x="5004048" y="764704"/>
            <a:ext cx="3960440" cy="984885"/>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Key words: Phylogeny; Phylogenetic tree; evolutionary relationship; common ancestor; node; root; branch; </a:t>
            </a:r>
          </a:p>
        </p:txBody>
      </p:sp>
      <p:sp>
        <p:nvSpPr>
          <p:cNvPr id="3" name="TextBox 2"/>
          <p:cNvSpPr txBox="1"/>
          <p:nvPr/>
        </p:nvSpPr>
        <p:spPr>
          <a:xfrm>
            <a:off x="4593167" y="1925670"/>
            <a:ext cx="4413655" cy="470898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smtClean="0"/>
              <a:t>Below is an example of a type of phylogenetic tree:</a:t>
            </a:r>
          </a:p>
          <a:p>
            <a:r>
              <a:rPr lang="en-GB" sz="1200" dirty="0" smtClean="0"/>
              <a:t>Give the letter or number for the</a:t>
            </a:r>
          </a:p>
          <a:p>
            <a:r>
              <a:rPr lang="en-GB" sz="1200" dirty="0" smtClean="0"/>
              <a:t> following:</a:t>
            </a:r>
          </a:p>
          <a:p>
            <a:endParaRPr lang="en-GB" sz="1200" dirty="0"/>
          </a:p>
          <a:p>
            <a:pPr marL="285750" indent="-285750">
              <a:buAutoNum type="romanLcPeriod"/>
            </a:pPr>
            <a:r>
              <a:rPr lang="en-GB" sz="1200" dirty="0" smtClean="0"/>
              <a:t>The common ancestor that is</a:t>
            </a:r>
          </a:p>
          <a:p>
            <a:r>
              <a:rPr lang="en-GB" sz="1200" dirty="0" smtClean="0"/>
              <a:t> shared by all the species (root):</a:t>
            </a:r>
          </a:p>
          <a:p>
            <a:endParaRPr lang="en-GB" sz="1200" dirty="0" smtClean="0"/>
          </a:p>
          <a:p>
            <a:pPr marL="285750" indent="-285750">
              <a:buAutoNum type="romanLcPeriod" startAt="2"/>
            </a:pPr>
            <a:r>
              <a:rPr lang="en-GB" sz="1200" dirty="0" smtClean="0"/>
              <a:t>Six species present today:</a:t>
            </a:r>
          </a:p>
          <a:p>
            <a:endParaRPr lang="en-GB" sz="1200" dirty="0"/>
          </a:p>
          <a:p>
            <a:endParaRPr lang="en-GB" sz="1200" dirty="0" smtClean="0"/>
          </a:p>
          <a:p>
            <a:r>
              <a:rPr lang="en-GB" sz="1200" dirty="0" smtClean="0"/>
              <a:t>iii. A node which represents the</a:t>
            </a:r>
          </a:p>
          <a:p>
            <a:r>
              <a:rPr lang="en-GB" sz="1200" dirty="0"/>
              <a:t>c</a:t>
            </a:r>
            <a:r>
              <a:rPr lang="en-GB" sz="1200" dirty="0" smtClean="0"/>
              <a:t>ommon ancestor of c and d:</a:t>
            </a:r>
          </a:p>
          <a:p>
            <a:endParaRPr lang="en-GB" sz="1200" dirty="0"/>
          </a:p>
          <a:p>
            <a:r>
              <a:rPr lang="en-GB" sz="1200" dirty="0" smtClean="0"/>
              <a:t>iii. The organisms most closely related to a and b:</a:t>
            </a:r>
          </a:p>
          <a:p>
            <a:endParaRPr lang="en-GB" sz="1200" dirty="0"/>
          </a:p>
          <a:p>
            <a:r>
              <a:rPr lang="en-GB" sz="1200" dirty="0" smtClean="0"/>
              <a:t>iv. Another species exists which shares a common ancestor with f.  Draw a line to show this organisms, g.</a:t>
            </a:r>
          </a:p>
          <a:p>
            <a:endParaRPr lang="en-GB" sz="1200" dirty="0"/>
          </a:p>
          <a:p>
            <a:r>
              <a:rPr lang="en-GB" sz="1200" dirty="0" smtClean="0"/>
              <a:t>v. How does the diagram show that organism a is more closely related to organism c than f?</a:t>
            </a:r>
          </a:p>
          <a:p>
            <a:endParaRPr lang="en-GB" sz="1200" dirty="0"/>
          </a:p>
          <a:p>
            <a:endParaRPr lang="en-GB" sz="1200" dirty="0" smtClean="0"/>
          </a:p>
          <a:p>
            <a:endParaRPr lang="en-GB" sz="1200" dirty="0"/>
          </a:p>
          <a:p>
            <a:endParaRPr lang="en-GB" sz="1200" dirty="0" smtClean="0"/>
          </a:p>
          <a:p>
            <a:endParaRPr lang="en-GB" sz="1200" dirty="0" smtClean="0"/>
          </a:p>
        </p:txBody>
      </p:sp>
      <p:sp>
        <p:nvSpPr>
          <p:cNvPr id="11" name="TextBox 10"/>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3: Classification and Evolution</a:t>
            </a:r>
            <a:endParaRPr lang="en-GB" b="1" dirty="0">
              <a:latin typeface="Arial" pitchFamily="34" charset="0"/>
              <a:cs typeface="Arial" pitchFamily="34" charset="0"/>
            </a:endParaRP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757454" y="2195025"/>
            <a:ext cx="1931461" cy="1773725"/>
          </a:xfrm>
          <a:prstGeom prst="rect">
            <a:avLst/>
          </a:prstGeom>
        </p:spPr>
      </p:pic>
      <p:sp>
        <p:nvSpPr>
          <p:cNvPr id="4" name="TextBox 3"/>
          <p:cNvSpPr txBox="1"/>
          <p:nvPr/>
        </p:nvSpPr>
        <p:spPr>
          <a:xfrm>
            <a:off x="179512" y="1925670"/>
            <a:ext cx="4276071" cy="4524314"/>
          </a:xfrm>
          <a:prstGeom prst="rect">
            <a:avLst/>
          </a:prstGeom>
          <a:noFill/>
          <a:ln w="25400">
            <a:solidFill>
              <a:schemeClr val="tx1"/>
            </a:solidFill>
          </a:ln>
        </p:spPr>
        <p:txBody>
          <a:bodyPr wrap="square" rtlCol="0">
            <a:spAutoFit/>
          </a:bodyPr>
          <a:lstStyle/>
          <a:p>
            <a:r>
              <a:rPr lang="en-US" sz="1200" dirty="0" smtClean="0"/>
              <a:t>What is phylogeny?</a:t>
            </a:r>
          </a:p>
          <a:p>
            <a:endParaRPr lang="en-US" sz="1200" dirty="0"/>
          </a:p>
          <a:p>
            <a:r>
              <a:rPr lang="en-US" sz="1200" dirty="0" smtClean="0"/>
              <a:t>Complete the table:</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a:p>
            <a:endParaRPr lang="en-US" sz="1200" dirty="0"/>
          </a:p>
        </p:txBody>
      </p:sp>
      <p:graphicFrame>
        <p:nvGraphicFramePr>
          <p:cNvPr id="7" name="Table 6"/>
          <p:cNvGraphicFramePr>
            <a:graphicFrameLocks noGrp="1"/>
          </p:cNvGraphicFramePr>
          <p:nvPr>
            <p:extLst>
              <p:ext uri="{D42A27DB-BD31-4B8C-83A1-F6EECF244321}">
                <p14:modId xmlns:p14="http://schemas.microsoft.com/office/powerpoint/2010/main" val="977185491"/>
              </p:ext>
            </p:extLst>
          </p:nvPr>
        </p:nvGraphicFramePr>
        <p:xfrm>
          <a:off x="296334" y="2563197"/>
          <a:ext cx="3915834" cy="3730076"/>
        </p:xfrm>
        <a:graphic>
          <a:graphicData uri="http://schemas.openxmlformats.org/drawingml/2006/table">
            <a:tbl>
              <a:tblPr firstRow="1" bandRow="1">
                <a:tableStyleId>{5C22544A-7EE6-4342-B048-85BDC9FD1C3A}</a:tableStyleId>
              </a:tblPr>
              <a:tblGrid>
                <a:gridCol w="2370666"/>
                <a:gridCol w="825500"/>
                <a:gridCol w="719668"/>
              </a:tblGrid>
              <a:tr h="315299">
                <a:tc>
                  <a:txBody>
                    <a:bodyPr/>
                    <a:lstStyle/>
                    <a:p>
                      <a:r>
                        <a:rPr lang="en-US" sz="1200" dirty="0" smtClean="0">
                          <a:solidFill>
                            <a:srgbClr val="000000"/>
                          </a:solidFill>
                        </a:rPr>
                        <a:t>Feature</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000" dirty="0" smtClean="0">
                          <a:solidFill>
                            <a:srgbClr val="000000"/>
                          </a:solidFill>
                        </a:rPr>
                        <a:t>Phylogeny</a:t>
                      </a:r>
                      <a:endParaRPr lang="en-US" sz="10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000" dirty="0" smtClean="0">
                          <a:solidFill>
                            <a:srgbClr val="000000"/>
                          </a:solidFill>
                        </a:rPr>
                        <a:t>Linnaean Classification</a:t>
                      </a:r>
                      <a:endParaRPr lang="en-US" sz="10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15299">
                <a:tc>
                  <a:txBody>
                    <a:bodyPr/>
                    <a:lstStyle/>
                    <a:p>
                      <a:r>
                        <a:rPr lang="en-US" sz="1200" dirty="0" smtClean="0">
                          <a:solidFill>
                            <a:srgbClr val="000000"/>
                          </a:solidFill>
                        </a:rPr>
                        <a:t>Based on shared physical characteristics</a:t>
                      </a:r>
                      <a:r>
                        <a:rPr lang="en-US" sz="1200" baseline="0" dirty="0" smtClean="0">
                          <a:solidFill>
                            <a:srgbClr val="000000"/>
                          </a:solidFill>
                        </a:rPr>
                        <a:t> and evolutionary relationships</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15299">
                <a:tc>
                  <a:txBody>
                    <a:bodyPr/>
                    <a:lstStyle/>
                    <a:p>
                      <a:r>
                        <a:rPr lang="en-US" sz="1200" dirty="0" smtClean="0">
                          <a:solidFill>
                            <a:srgbClr val="000000"/>
                          </a:solidFill>
                        </a:rPr>
                        <a:t>Study of evolutionary history</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15299">
                <a:tc>
                  <a:txBody>
                    <a:bodyPr/>
                    <a:lstStyle/>
                    <a:p>
                      <a:r>
                        <a:rPr lang="en-US" sz="1200" dirty="0" smtClean="0">
                          <a:solidFill>
                            <a:srgbClr val="000000"/>
                          </a:solidFill>
                        </a:rPr>
                        <a:t>Studies how closely related organism are</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15299">
                <a:tc>
                  <a:txBody>
                    <a:bodyPr/>
                    <a:lstStyle/>
                    <a:p>
                      <a:r>
                        <a:rPr lang="en-US" sz="1200" dirty="0" smtClean="0">
                          <a:solidFill>
                            <a:srgbClr val="000000"/>
                          </a:solidFill>
                        </a:rPr>
                        <a:t>Uses knowledge of phylogeny</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15299">
                <a:tc>
                  <a:txBody>
                    <a:bodyPr/>
                    <a:lstStyle/>
                    <a:p>
                      <a:r>
                        <a:rPr lang="en-US" sz="1200" dirty="0" smtClean="0">
                          <a:solidFill>
                            <a:srgbClr val="000000"/>
                          </a:solidFill>
                        </a:rPr>
                        <a:t>Produces a continuous tree</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15299">
                <a:tc>
                  <a:txBody>
                    <a:bodyPr/>
                    <a:lstStyle/>
                    <a:p>
                      <a:r>
                        <a:rPr lang="en-US" sz="1200" dirty="0" smtClean="0">
                          <a:solidFill>
                            <a:srgbClr val="000000"/>
                          </a:solidFill>
                        </a:rPr>
                        <a:t>Produces discrete groups (taxa)</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15299">
                <a:tc>
                  <a:txBody>
                    <a:bodyPr/>
                    <a:lstStyle/>
                    <a:p>
                      <a:r>
                        <a:rPr lang="en-US" sz="1200" dirty="0" smtClean="0">
                          <a:solidFill>
                            <a:srgbClr val="000000"/>
                          </a:solidFill>
                        </a:rPr>
                        <a:t>Implies even</a:t>
                      </a:r>
                      <a:r>
                        <a:rPr lang="en-US" sz="1200" baseline="0" dirty="0" smtClean="0">
                          <a:solidFill>
                            <a:srgbClr val="000000"/>
                          </a:solidFill>
                        </a:rPr>
                        <a:t> though they aren't</a:t>
                      </a:r>
                      <a:r>
                        <a:rPr lang="en-US" sz="1200" dirty="0" smtClean="0">
                          <a:solidFill>
                            <a:srgbClr val="000000"/>
                          </a:solidFill>
                        </a:rPr>
                        <a:t> that organisms</a:t>
                      </a:r>
                      <a:r>
                        <a:rPr lang="en-US" sz="1200" baseline="0" dirty="0" smtClean="0">
                          <a:solidFill>
                            <a:srgbClr val="000000"/>
                          </a:solidFill>
                        </a:rPr>
                        <a:t> of the same rank are equivalent in terms of their evolutionary history.</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74903002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sp>
        <p:nvSpPr>
          <p:cNvPr id="2" name="Rectangle 1"/>
          <p:cNvSpPr/>
          <p:nvPr/>
        </p:nvSpPr>
        <p:spPr>
          <a:xfrm>
            <a:off x="179512" y="1340768"/>
            <a:ext cx="4392488" cy="538609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a:t>An order is a taxonomic group. All seals belong to the same order. Name </a:t>
            </a:r>
            <a:r>
              <a:rPr lang="en-US" sz="1200" b="1" dirty="0"/>
              <a:t>one </a:t>
            </a:r>
            <a:r>
              <a:rPr lang="en-US" sz="1200" dirty="0" smtClean="0"/>
              <a:t>other taxonomic </a:t>
            </a:r>
            <a:r>
              <a:rPr lang="en-US" sz="1200" dirty="0"/>
              <a:t>group to which all seals belong.</a:t>
            </a:r>
          </a:p>
          <a:p>
            <a:endParaRPr lang="en-GB" sz="1200" dirty="0" smtClean="0"/>
          </a:p>
          <a:p>
            <a:endParaRPr lang="en-GB" sz="1200" i="1" dirty="0"/>
          </a:p>
          <a:p>
            <a:pPr algn="r"/>
            <a:r>
              <a:rPr lang="en-GB" sz="1200" dirty="0" smtClean="0"/>
              <a:t>(</a:t>
            </a:r>
            <a:r>
              <a:rPr lang="en-GB" sz="1200" dirty="0"/>
              <a:t>1 mark)</a:t>
            </a:r>
          </a:p>
          <a:p>
            <a:r>
              <a:rPr lang="en-US" sz="1200" dirty="0" smtClean="0"/>
              <a:t>The </a:t>
            </a:r>
            <a:r>
              <a:rPr lang="en-US" sz="1200" dirty="0"/>
              <a:t>diagram shows how some species of seal are classified</a:t>
            </a:r>
            <a:r>
              <a:rPr lang="en-US" sz="1200" dirty="0" smtClean="0"/>
              <a:t>.</a:t>
            </a:r>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smtClean="0"/>
          </a:p>
          <a:p>
            <a:endParaRPr lang="en-US" sz="1600" dirty="0"/>
          </a:p>
          <a:p>
            <a:endParaRPr lang="en-US" sz="1600" dirty="0" smtClean="0"/>
          </a:p>
          <a:p>
            <a:endParaRPr lang="en-US" sz="1600" dirty="0"/>
          </a:p>
          <a:p>
            <a:endParaRPr lang="en-US" sz="1600" dirty="0"/>
          </a:p>
          <a:p>
            <a:endParaRPr lang="en-US" sz="1600" dirty="0"/>
          </a:p>
        </p:txBody>
      </p:sp>
      <p:sp>
        <p:nvSpPr>
          <p:cNvPr id="3" name="Rectangle 2"/>
          <p:cNvSpPr/>
          <p:nvPr/>
        </p:nvSpPr>
        <p:spPr>
          <a:xfrm>
            <a:off x="4751512" y="1340768"/>
            <a:ext cx="4212976" cy="526297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a:t>How many different genera are shown in this diagram?</a:t>
            </a:r>
          </a:p>
          <a:p>
            <a:endParaRPr lang="en-US" sz="1200" dirty="0"/>
          </a:p>
          <a:p>
            <a:pPr algn="r"/>
            <a:r>
              <a:rPr lang="en-GB" sz="1200" dirty="0"/>
              <a:t>(1 mark)</a:t>
            </a:r>
          </a:p>
          <a:p>
            <a:endParaRPr lang="en-US" sz="1200" dirty="0" smtClean="0"/>
          </a:p>
          <a:p>
            <a:r>
              <a:rPr lang="en-US" sz="1200" dirty="0" smtClean="0"/>
              <a:t>All </a:t>
            </a:r>
            <a:r>
              <a:rPr lang="en-US" sz="1200" dirty="0"/>
              <a:t>the seals shown in the diagram are members of the </a:t>
            </a:r>
            <a:r>
              <a:rPr lang="en-US" sz="1200" dirty="0" err="1"/>
              <a:t>Phocidae</a:t>
            </a:r>
            <a:r>
              <a:rPr lang="en-US" sz="1200" dirty="0"/>
              <a:t>. </a:t>
            </a:r>
            <a:r>
              <a:rPr lang="en-US" sz="1200" dirty="0" err="1"/>
              <a:t>Phocidae</a:t>
            </a:r>
            <a:r>
              <a:rPr lang="en-US" sz="1200" dirty="0"/>
              <a:t> is </a:t>
            </a:r>
            <a:r>
              <a:rPr lang="en-US" sz="1200" dirty="0" smtClean="0"/>
              <a:t>an example </a:t>
            </a:r>
            <a:r>
              <a:rPr lang="en-US" sz="1200" dirty="0"/>
              <a:t>of a taxonomic group. Of which taxonomic group is it an example?</a:t>
            </a:r>
          </a:p>
          <a:p>
            <a:endParaRPr lang="en-GB" sz="1200" i="1" dirty="0"/>
          </a:p>
          <a:p>
            <a:pPr algn="r"/>
            <a:r>
              <a:rPr lang="en-GB" sz="1200" dirty="0" smtClean="0"/>
              <a:t>(</a:t>
            </a:r>
            <a:r>
              <a:rPr lang="en-GB" sz="1200" dirty="0"/>
              <a:t>1 mark)</a:t>
            </a:r>
          </a:p>
          <a:p>
            <a:r>
              <a:rPr lang="en-US" sz="1200" dirty="0" smtClean="0"/>
              <a:t>The </a:t>
            </a:r>
            <a:r>
              <a:rPr lang="en-US" sz="1200" dirty="0"/>
              <a:t>diagram is based on the evolutionary history of the seals. What does </a:t>
            </a:r>
            <a:r>
              <a:rPr lang="en-US" sz="1200" dirty="0" smtClean="0"/>
              <a:t>the information </a:t>
            </a:r>
            <a:r>
              <a:rPr lang="en-US" sz="1200" dirty="0"/>
              <a:t>in the diagram suggest about the common ancestors of </a:t>
            </a:r>
            <a:r>
              <a:rPr lang="en-US" sz="1200" i="1" dirty="0" err="1" smtClean="0"/>
              <a:t>Mirounga</a:t>
            </a:r>
            <a:r>
              <a:rPr lang="en-US" sz="1200" i="1" dirty="0" smtClean="0"/>
              <a:t> </a:t>
            </a:r>
            <a:r>
              <a:rPr lang="en-GB" sz="1200" i="1" dirty="0" err="1" smtClean="0"/>
              <a:t>angustirostris</a:t>
            </a:r>
            <a:r>
              <a:rPr lang="en-GB" sz="1200" dirty="0"/>
              <a:t>, </a:t>
            </a:r>
            <a:r>
              <a:rPr lang="en-GB" sz="1200" i="1" dirty="0" err="1"/>
              <a:t>Mirounga</a:t>
            </a:r>
            <a:r>
              <a:rPr lang="en-GB" sz="1200" i="1" dirty="0"/>
              <a:t> </a:t>
            </a:r>
            <a:r>
              <a:rPr lang="en-GB" sz="1200" i="1" dirty="0" err="1"/>
              <a:t>leonina</a:t>
            </a:r>
            <a:r>
              <a:rPr lang="en-GB" sz="1200" i="1" dirty="0"/>
              <a:t> </a:t>
            </a:r>
            <a:r>
              <a:rPr lang="en-GB" sz="1200" dirty="0"/>
              <a:t>and </a:t>
            </a:r>
            <a:r>
              <a:rPr lang="en-GB" sz="1200" i="1" dirty="0" err="1"/>
              <a:t>Monachus</a:t>
            </a:r>
            <a:r>
              <a:rPr lang="en-GB" sz="1200" i="1" dirty="0"/>
              <a:t> </a:t>
            </a:r>
            <a:r>
              <a:rPr lang="en-GB" sz="1200" i="1" dirty="0" err="1"/>
              <a:t>tropicalis</a:t>
            </a:r>
            <a:r>
              <a:rPr lang="en-GB" sz="1200" dirty="0" smtClean="0"/>
              <a:t>?</a:t>
            </a:r>
          </a:p>
          <a:p>
            <a:endParaRPr lang="en-GB" sz="1200" dirty="0"/>
          </a:p>
          <a:p>
            <a:endParaRPr lang="en-GB" sz="1200" dirty="0"/>
          </a:p>
          <a:p>
            <a:pPr algn="r"/>
            <a:r>
              <a:rPr lang="en-GB" sz="1200" dirty="0" smtClean="0"/>
              <a:t>(</a:t>
            </a:r>
            <a:r>
              <a:rPr lang="en-GB" sz="1200" dirty="0"/>
              <a:t>1 mark</a:t>
            </a:r>
            <a:r>
              <a:rPr lang="en-GB" sz="1200" dirty="0" smtClean="0"/>
              <a:t>)</a:t>
            </a:r>
          </a:p>
          <a:p>
            <a:pPr algn="r"/>
            <a:endParaRPr lang="en-GB" sz="1200" dirty="0"/>
          </a:p>
          <a:p>
            <a:r>
              <a:rPr lang="en-GB" sz="1200" dirty="0" smtClean="0"/>
              <a:t>Which organism is at the root of the phylogenetic tree?</a:t>
            </a:r>
          </a:p>
          <a:p>
            <a:endParaRPr lang="en-GB" sz="1200" dirty="0"/>
          </a:p>
          <a:p>
            <a:endParaRPr lang="en-GB" sz="1200" dirty="0" smtClean="0"/>
          </a:p>
          <a:p>
            <a:r>
              <a:rPr lang="en-GB" sz="1200" dirty="0"/>
              <a:t>	</a:t>
            </a:r>
            <a:r>
              <a:rPr lang="en-GB" sz="1200" dirty="0" smtClean="0"/>
              <a:t>						       (1 mark)</a:t>
            </a:r>
          </a:p>
          <a:p>
            <a:endParaRPr lang="en-GB" sz="1200" dirty="0"/>
          </a:p>
          <a:p>
            <a:endParaRPr lang="en-GB" sz="1200" dirty="0" smtClean="0"/>
          </a:p>
          <a:p>
            <a:endParaRPr lang="en-GB" sz="1200" dirty="0"/>
          </a:p>
          <a:p>
            <a:endParaRPr lang="en-GB" sz="1200" dirty="0" smtClean="0"/>
          </a:p>
          <a:p>
            <a:endParaRPr lang="en-GB" sz="1200" dirty="0" smtClean="0"/>
          </a:p>
          <a:p>
            <a:endParaRPr lang="en-GB" sz="1200" dirty="0"/>
          </a:p>
          <a:p>
            <a:endParaRPr lang="en-GB" sz="1200" dirty="0"/>
          </a:p>
        </p:txBody>
      </p:sp>
      <p:pic>
        <p:nvPicPr>
          <p:cNvPr id="15361" name="Picture 1"/>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467544" y="2875984"/>
            <a:ext cx="3636225" cy="3120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4: Section 3: Classification and Evolution</a:t>
            </a:r>
            <a:endParaRPr lang="en-GB" b="1" dirty="0">
              <a:latin typeface="Arial" pitchFamily="34" charset="0"/>
              <a:cs typeface="Arial" pitchFamily="34" charset="0"/>
            </a:endParaRPr>
          </a:p>
        </p:txBody>
      </p:sp>
    </p:spTree>
    <p:extLst>
      <p:ext uri="{BB962C8B-B14F-4D97-AF65-F5344CB8AC3E}">
        <p14:creationId xmlns:p14="http://schemas.microsoft.com/office/powerpoint/2010/main" val="144151247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TotalTime>
  <Words>3185</Words>
  <Application>Microsoft Macintosh PowerPoint</Application>
  <PresentationFormat>On-screen Show (4:3)</PresentationFormat>
  <Paragraphs>719</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Preston</dc:creator>
  <cp:lastModifiedBy>Sarah Preston</cp:lastModifiedBy>
  <cp:revision>1</cp:revision>
  <dcterms:created xsi:type="dcterms:W3CDTF">2016-05-04T10:29:40Z</dcterms:created>
  <dcterms:modified xsi:type="dcterms:W3CDTF">2016-05-04T10:33:19Z</dcterms:modified>
</cp:coreProperties>
</file>